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86" r:id="rId1"/>
  </p:sldMasterIdLst>
  <p:notesMasterIdLst>
    <p:notesMasterId r:id="rId114"/>
  </p:notesMasterIdLst>
  <p:handoutMasterIdLst>
    <p:handoutMasterId r:id="rId115"/>
  </p:handoutMasterIdLst>
  <p:sldIdLst>
    <p:sldId id="256" r:id="rId2"/>
    <p:sldId id="377" r:id="rId3"/>
    <p:sldId id="260" r:id="rId4"/>
    <p:sldId id="265" r:id="rId5"/>
    <p:sldId id="266" r:id="rId6"/>
    <p:sldId id="267" r:id="rId7"/>
    <p:sldId id="261" r:id="rId8"/>
    <p:sldId id="262" r:id="rId9"/>
    <p:sldId id="448" r:id="rId10"/>
    <p:sldId id="268" r:id="rId11"/>
    <p:sldId id="353" r:id="rId12"/>
    <p:sldId id="362" r:id="rId13"/>
    <p:sldId id="366" r:id="rId14"/>
    <p:sldId id="390" r:id="rId15"/>
    <p:sldId id="391" r:id="rId16"/>
    <p:sldId id="392" r:id="rId17"/>
    <p:sldId id="393" r:id="rId18"/>
    <p:sldId id="394" r:id="rId19"/>
    <p:sldId id="355" r:id="rId20"/>
    <p:sldId id="356" r:id="rId21"/>
    <p:sldId id="276" r:id="rId22"/>
    <p:sldId id="450" r:id="rId23"/>
    <p:sldId id="395" r:id="rId24"/>
    <p:sldId id="278" r:id="rId25"/>
    <p:sldId id="277" r:id="rId26"/>
    <p:sldId id="357" r:id="rId27"/>
    <p:sldId id="281" r:id="rId28"/>
    <p:sldId id="280" r:id="rId29"/>
    <p:sldId id="282" r:id="rId30"/>
    <p:sldId id="288" r:id="rId31"/>
    <p:sldId id="289" r:id="rId32"/>
    <p:sldId id="383" r:id="rId33"/>
    <p:sldId id="397" r:id="rId34"/>
    <p:sldId id="384" r:id="rId35"/>
    <p:sldId id="385" r:id="rId36"/>
    <p:sldId id="396" r:id="rId37"/>
    <p:sldId id="398" r:id="rId38"/>
    <p:sldId id="405" r:id="rId39"/>
    <p:sldId id="403" r:id="rId40"/>
    <p:sldId id="406" r:id="rId41"/>
    <p:sldId id="358" r:id="rId42"/>
    <p:sldId id="386" r:id="rId43"/>
    <p:sldId id="387" r:id="rId44"/>
    <p:sldId id="388" r:id="rId45"/>
    <p:sldId id="389" r:id="rId46"/>
    <p:sldId id="410" r:id="rId47"/>
    <p:sldId id="379" r:id="rId48"/>
    <p:sldId id="380" r:id="rId49"/>
    <p:sldId id="381" r:id="rId50"/>
    <p:sldId id="382" r:id="rId51"/>
    <p:sldId id="407" r:id="rId52"/>
    <p:sldId id="409" r:id="rId53"/>
    <p:sldId id="359" r:id="rId54"/>
    <p:sldId id="360" r:id="rId55"/>
    <p:sldId id="302" r:id="rId56"/>
    <p:sldId id="285" r:id="rId57"/>
    <p:sldId id="350" r:id="rId58"/>
    <p:sldId id="411" r:id="rId59"/>
    <p:sldId id="308" r:id="rId60"/>
    <p:sldId id="309" r:id="rId61"/>
    <p:sldId id="363" r:id="rId62"/>
    <p:sldId id="367" r:id="rId63"/>
    <p:sldId id="303" r:id="rId64"/>
    <p:sldId id="368" r:id="rId65"/>
    <p:sldId id="369" r:id="rId66"/>
    <p:sldId id="304" r:id="rId67"/>
    <p:sldId id="310" r:id="rId68"/>
    <p:sldId id="413" r:id="rId69"/>
    <p:sldId id="414" r:id="rId70"/>
    <p:sldId id="415" r:id="rId71"/>
    <p:sldId id="373" r:id="rId72"/>
    <p:sldId id="318" r:id="rId73"/>
    <p:sldId id="306" r:id="rId74"/>
    <p:sldId id="416" r:id="rId75"/>
    <p:sldId id="417" r:id="rId76"/>
    <p:sldId id="418" r:id="rId77"/>
    <p:sldId id="419" r:id="rId78"/>
    <p:sldId id="421" r:id="rId79"/>
    <p:sldId id="422" r:id="rId80"/>
    <p:sldId id="423" r:id="rId81"/>
    <p:sldId id="424" r:id="rId82"/>
    <p:sldId id="323" r:id="rId83"/>
    <p:sldId id="325" r:id="rId84"/>
    <p:sldId id="326" r:id="rId85"/>
    <p:sldId id="376" r:id="rId86"/>
    <p:sldId id="425" r:id="rId87"/>
    <p:sldId id="426" r:id="rId88"/>
    <p:sldId id="364" r:id="rId89"/>
    <p:sldId id="336" r:id="rId90"/>
    <p:sldId id="330" r:id="rId91"/>
    <p:sldId id="374" r:id="rId92"/>
    <p:sldId id="375" r:id="rId93"/>
    <p:sldId id="331" r:id="rId94"/>
    <p:sldId id="338" r:id="rId95"/>
    <p:sldId id="337" r:id="rId96"/>
    <p:sldId id="435" r:id="rId97"/>
    <p:sldId id="436" r:id="rId98"/>
    <p:sldId id="437" r:id="rId99"/>
    <p:sldId id="438" r:id="rId100"/>
    <p:sldId id="339" r:id="rId101"/>
    <p:sldId id="334" r:id="rId102"/>
    <p:sldId id="439" r:id="rId103"/>
    <p:sldId id="440" r:id="rId104"/>
    <p:sldId id="441" r:id="rId105"/>
    <p:sldId id="342" r:id="rId106"/>
    <p:sldId id="343" r:id="rId107"/>
    <p:sldId id="346" r:id="rId108"/>
    <p:sldId id="345" r:id="rId109"/>
    <p:sldId id="349" r:id="rId110"/>
    <p:sldId id="348" r:id="rId111"/>
    <p:sldId id="351" r:id="rId112"/>
    <p:sldId id="352" r:id="rId113"/>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Gill Sans MT"/>
        <a:ea typeface="+mn-ea"/>
        <a:cs typeface="+mn-cs"/>
      </a:defRPr>
    </a:lvl1pPr>
    <a:lvl2pPr marL="457200" algn="l" rtl="0" eaLnBrk="0" fontAlgn="base" hangingPunct="0">
      <a:spcBef>
        <a:spcPct val="0"/>
      </a:spcBef>
      <a:spcAft>
        <a:spcPct val="0"/>
      </a:spcAft>
      <a:defRPr kern="1200">
        <a:solidFill>
          <a:schemeClr val="tx1"/>
        </a:solidFill>
        <a:latin typeface="Gill Sans MT"/>
        <a:ea typeface="+mn-ea"/>
        <a:cs typeface="+mn-cs"/>
      </a:defRPr>
    </a:lvl2pPr>
    <a:lvl3pPr marL="914400" algn="l" rtl="0" eaLnBrk="0" fontAlgn="base" hangingPunct="0">
      <a:spcBef>
        <a:spcPct val="0"/>
      </a:spcBef>
      <a:spcAft>
        <a:spcPct val="0"/>
      </a:spcAft>
      <a:defRPr kern="1200">
        <a:solidFill>
          <a:schemeClr val="tx1"/>
        </a:solidFill>
        <a:latin typeface="Gill Sans MT"/>
        <a:ea typeface="+mn-ea"/>
        <a:cs typeface="+mn-cs"/>
      </a:defRPr>
    </a:lvl3pPr>
    <a:lvl4pPr marL="1371600" algn="l" rtl="0" eaLnBrk="0" fontAlgn="base" hangingPunct="0">
      <a:spcBef>
        <a:spcPct val="0"/>
      </a:spcBef>
      <a:spcAft>
        <a:spcPct val="0"/>
      </a:spcAft>
      <a:defRPr kern="1200">
        <a:solidFill>
          <a:schemeClr val="tx1"/>
        </a:solidFill>
        <a:latin typeface="Gill Sans MT"/>
        <a:ea typeface="+mn-ea"/>
        <a:cs typeface="+mn-cs"/>
      </a:defRPr>
    </a:lvl4pPr>
    <a:lvl5pPr marL="1828800" algn="l" rtl="0" eaLnBrk="0" fontAlgn="base" hangingPunct="0">
      <a:spcBef>
        <a:spcPct val="0"/>
      </a:spcBef>
      <a:spcAft>
        <a:spcPct val="0"/>
      </a:spcAft>
      <a:defRPr kern="1200">
        <a:solidFill>
          <a:schemeClr val="tx1"/>
        </a:solidFill>
        <a:latin typeface="Gill Sans MT"/>
        <a:ea typeface="+mn-ea"/>
        <a:cs typeface="+mn-cs"/>
      </a:defRPr>
    </a:lvl5pPr>
    <a:lvl6pPr marL="2286000" algn="l" defTabSz="914400" rtl="0" eaLnBrk="1" latinLnBrk="0" hangingPunct="1">
      <a:defRPr kern="1200">
        <a:solidFill>
          <a:schemeClr val="tx1"/>
        </a:solidFill>
        <a:latin typeface="Gill Sans MT"/>
        <a:ea typeface="+mn-ea"/>
        <a:cs typeface="+mn-cs"/>
      </a:defRPr>
    </a:lvl6pPr>
    <a:lvl7pPr marL="2743200" algn="l" defTabSz="914400" rtl="0" eaLnBrk="1" latinLnBrk="0" hangingPunct="1">
      <a:defRPr kern="1200">
        <a:solidFill>
          <a:schemeClr val="tx1"/>
        </a:solidFill>
        <a:latin typeface="Gill Sans MT"/>
        <a:ea typeface="+mn-ea"/>
        <a:cs typeface="+mn-cs"/>
      </a:defRPr>
    </a:lvl7pPr>
    <a:lvl8pPr marL="3200400" algn="l" defTabSz="914400" rtl="0" eaLnBrk="1" latinLnBrk="0" hangingPunct="1">
      <a:defRPr kern="1200">
        <a:solidFill>
          <a:schemeClr val="tx1"/>
        </a:solidFill>
        <a:latin typeface="Gill Sans MT"/>
        <a:ea typeface="+mn-ea"/>
        <a:cs typeface="+mn-cs"/>
      </a:defRPr>
    </a:lvl8pPr>
    <a:lvl9pPr marL="3657600" algn="l" defTabSz="914400" rtl="0" eaLnBrk="1" latinLnBrk="0" hangingPunct="1">
      <a:defRPr kern="1200">
        <a:solidFill>
          <a:schemeClr val="tx1"/>
        </a:solidFill>
        <a:latin typeface="Gill Sans M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94" autoAdjust="0"/>
    <p:restoredTop sz="83049" autoAdjust="0"/>
  </p:normalViewPr>
  <p:slideViewPr>
    <p:cSldViewPr>
      <p:cViewPr varScale="1">
        <p:scale>
          <a:sx n="95" d="100"/>
          <a:sy n="95" d="100"/>
        </p:scale>
        <p:origin x="1662" y="96"/>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25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pPr>
              <a:defRPr/>
            </a:pPr>
            <a:fld id="{C48FE139-EB1E-451A-AF40-A610F6E34459}" type="datetimeFigureOut">
              <a:rPr lang="en-US"/>
              <a:pPr>
                <a:defRPr/>
              </a:pPr>
              <a:t>11/9/2017</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pPr>
              <a:defRPr/>
            </a:pPr>
            <a:fld id="{FBB4CE85-B717-4D3A-BA15-56ED5FCEE556}" type="slidenum">
              <a:rPr lang="en-US"/>
              <a:pPr>
                <a:defRPr/>
              </a:pPr>
              <a:t>‹#›</a:t>
            </a:fld>
            <a:endParaRPr lang="en-US"/>
          </a:p>
        </p:txBody>
      </p:sp>
    </p:spTree>
    <p:extLst>
      <p:ext uri="{BB962C8B-B14F-4D97-AF65-F5344CB8AC3E}">
        <p14:creationId xmlns:p14="http://schemas.microsoft.com/office/powerpoint/2010/main" val="2473959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rtlCol="0"/>
          <a:lstStyle>
            <a:lvl1pPr algn="r" eaLnBrk="1" fontAlgn="auto" hangingPunct="1">
              <a:spcBef>
                <a:spcPts val="0"/>
              </a:spcBef>
              <a:spcAft>
                <a:spcPts val="0"/>
              </a:spcAft>
              <a:defRPr sz="1200">
                <a:latin typeface="+mn-lt"/>
              </a:defRPr>
            </a:lvl1pPr>
          </a:lstStyle>
          <a:p>
            <a:pPr>
              <a:defRPr/>
            </a:pPr>
            <a:fld id="{E3EBCEDC-3668-4BE0-A84E-A7604ED139D7}" type="datetimeFigureOut">
              <a:rPr lang="en-US"/>
              <a:pPr>
                <a:defRPr/>
              </a:pPr>
              <a:t>11/9/2017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rtlCol="0" anchor="b"/>
          <a:lstStyle>
            <a:lvl1pPr algn="r" eaLnBrk="1" fontAlgn="auto" hangingPunct="1">
              <a:spcBef>
                <a:spcPts val="0"/>
              </a:spcBef>
              <a:spcAft>
                <a:spcPts val="0"/>
              </a:spcAft>
              <a:defRPr sz="1200">
                <a:latin typeface="+mn-lt"/>
              </a:defRPr>
            </a:lvl1pPr>
          </a:lstStyle>
          <a:p>
            <a:pPr>
              <a:defRPr/>
            </a:pPr>
            <a:fld id="{3BEC2215-B1D7-485A-9EDC-92A32DB7A8BA}" type="slidenum">
              <a:rPr lang="en-US"/>
              <a:pPr>
                <a:defRPr/>
              </a:pPr>
              <a:t>‹#›</a:t>
            </a:fld>
            <a:endParaRPr lang="en-US"/>
          </a:p>
        </p:txBody>
      </p:sp>
    </p:spTree>
    <p:extLst>
      <p:ext uri="{BB962C8B-B14F-4D97-AF65-F5344CB8AC3E}">
        <p14:creationId xmlns:p14="http://schemas.microsoft.com/office/powerpoint/2010/main" val="514326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DC5E4D27-1594-4CBC-896F-0A9811D0F176}" type="slidenum">
              <a:rPr lang="en-US" altLang="en-US" smtClean="0">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980414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11</a:t>
            </a:fld>
            <a:endParaRPr lang="en-US"/>
          </a:p>
        </p:txBody>
      </p:sp>
    </p:spTree>
    <p:extLst>
      <p:ext uri="{BB962C8B-B14F-4D97-AF65-F5344CB8AC3E}">
        <p14:creationId xmlns:p14="http://schemas.microsoft.com/office/powerpoint/2010/main" val="177319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12</a:t>
            </a:fld>
            <a:endParaRPr lang="en-US"/>
          </a:p>
        </p:txBody>
      </p:sp>
    </p:spTree>
    <p:extLst>
      <p:ext uri="{BB962C8B-B14F-4D97-AF65-F5344CB8AC3E}">
        <p14:creationId xmlns:p14="http://schemas.microsoft.com/office/powerpoint/2010/main" val="189791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13</a:t>
            </a:fld>
            <a:endParaRPr lang="en-US"/>
          </a:p>
        </p:txBody>
      </p:sp>
    </p:spTree>
    <p:extLst>
      <p:ext uri="{BB962C8B-B14F-4D97-AF65-F5344CB8AC3E}">
        <p14:creationId xmlns:p14="http://schemas.microsoft.com/office/powerpoint/2010/main" val="3946309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19</a:t>
            </a:fld>
            <a:endParaRPr lang="en-US"/>
          </a:p>
        </p:txBody>
      </p:sp>
    </p:spTree>
    <p:extLst>
      <p:ext uri="{BB962C8B-B14F-4D97-AF65-F5344CB8AC3E}">
        <p14:creationId xmlns:p14="http://schemas.microsoft.com/office/powerpoint/2010/main" val="596743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20</a:t>
            </a:fld>
            <a:endParaRPr lang="en-US"/>
          </a:p>
        </p:txBody>
      </p:sp>
    </p:spTree>
    <p:extLst>
      <p:ext uri="{BB962C8B-B14F-4D97-AF65-F5344CB8AC3E}">
        <p14:creationId xmlns:p14="http://schemas.microsoft.com/office/powerpoint/2010/main" val="3007931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7BBB46A1-EC03-4861-BF8A-53F7896E6463}" type="slidenum">
              <a:rPr lang="en-US" altLang="en-US" smtClean="0">
                <a:latin typeface="Calibri" panose="020F0502020204030204" pitchFamily="34" charset="0"/>
              </a:rPr>
              <a:pPr fontAlgn="base">
                <a:spcBef>
                  <a:spcPct val="0"/>
                </a:spcBef>
                <a:spcAft>
                  <a:spcPct val="0"/>
                </a:spcAft>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2265389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22</a:t>
            </a:fld>
            <a:endParaRPr lang="en-US"/>
          </a:p>
        </p:txBody>
      </p:sp>
    </p:spTree>
    <p:extLst>
      <p:ext uri="{BB962C8B-B14F-4D97-AF65-F5344CB8AC3E}">
        <p14:creationId xmlns:p14="http://schemas.microsoft.com/office/powerpoint/2010/main" val="57750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also</a:t>
            </a:r>
            <a:r>
              <a:rPr lang="en-US" baseline="0" dirty="0"/>
              <a:t> have a FAQ section to discuss questions agency frequently receives from employees and/or subrecipients.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23</a:t>
            </a:fld>
            <a:endParaRPr lang="en-US"/>
          </a:p>
        </p:txBody>
      </p:sp>
    </p:spTree>
    <p:extLst>
      <p:ext uri="{BB962C8B-B14F-4D97-AF65-F5344CB8AC3E}">
        <p14:creationId xmlns:p14="http://schemas.microsoft.com/office/powerpoint/2010/main" val="1782254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2020F7E7-E75D-4765-96FB-7F83DD8B12B1}" type="slidenum">
              <a:rPr lang="en-US" altLang="en-US" smtClean="0">
                <a:latin typeface="Calibri" panose="020F0502020204030204" pitchFamily="34" charset="0"/>
              </a:rPr>
              <a:pPr fontAlgn="base">
                <a:spcBef>
                  <a:spcPct val="0"/>
                </a:spcBef>
                <a:spcAft>
                  <a:spcPct val="0"/>
                </a:spcAft>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2217066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6EDF08EA-BEF1-443B-AB33-63CDD10583CD}" type="slidenum">
              <a:rPr lang="en-US" altLang="en-US" smtClean="0">
                <a:latin typeface="Calibri" panose="020F0502020204030204" pitchFamily="34" charset="0"/>
              </a:rPr>
              <a:pPr fontAlgn="base">
                <a:spcBef>
                  <a:spcPct val="0"/>
                </a:spcBef>
                <a:spcAft>
                  <a:spcPct val="0"/>
                </a:spcAft>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162209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EC00428-765A-4708-ADE2-3AAB557AF17C}" type="slidenum">
              <a:rPr lang="en-US" smtClean="0"/>
              <a:pPr/>
              <a:t>2</a:t>
            </a:fld>
            <a:endParaRPr lang="en-US"/>
          </a:p>
        </p:txBody>
      </p:sp>
    </p:spTree>
    <p:extLst>
      <p:ext uri="{BB962C8B-B14F-4D97-AF65-F5344CB8AC3E}">
        <p14:creationId xmlns:p14="http://schemas.microsoft.com/office/powerpoint/2010/main" val="1131758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26</a:t>
            </a:fld>
            <a:endParaRPr lang="en-US"/>
          </a:p>
        </p:txBody>
      </p:sp>
    </p:spTree>
    <p:extLst>
      <p:ext uri="{BB962C8B-B14F-4D97-AF65-F5344CB8AC3E}">
        <p14:creationId xmlns:p14="http://schemas.microsoft.com/office/powerpoint/2010/main" val="812835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FBC43A88-0BBA-450D-AD11-17E36EC11844}" type="slidenum">
              <a:rPr lang="en-US" altLang="en-US" smtClean="0">
                <a:latin typeface="Calibri" panose="020F0502020204030204" pitchFamily="34" charset="0"/>
              </a:rPr>
              <a:pPr fontAlgn="base">
                <a:spcBef>
                  <a:spcPct val="0"/>
                </a:spcBef>
                <a:spcAft>
                  <a:spcPct val="0"/>
                </a:spcAft>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1230090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AF141474-432A-40DA-BDAC-31B9B41E5CDA}" type="slidenum">
              <a:rPr lang="en-US" altLang="en-US" smtClean="0">
                <a:latin typeface="Calibri" panose="020F0502020204030204" pitchFamily="34" charset="0"/>
              </a:rPr>
              <a:pPr fontAlgn="base">
                <a:spcBef>
                  <a:spcPct val="0"/>
                </a:spcBef>
                <a:spcAft>
                  <a:spcPct val="0"/>
                </a:spcAft>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534274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5D2F8FAD-D663-47ED-8BDF-3CBF7EB2DD9A}" type="slidenum">
              <a:rPr lang="en-US" altLang="en-US" smtClean="0">
                <a:latin typeface="Calibri" panose="020F0502020204030204" pitchFamily="34" charset="0"/>
              </a:rPr>
              <a:pPr fontAlgn="base">
                <a:spcBef>
                  <a:spcPct val="0"/>
                </a:spcBef>
                <a:spcAft>
                  <a:spcPct val="0"/>
                </a:spcAft>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3977925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E864F16D-008E-4306-A51D-8AC492F47DC6}" type="slidenum">
              <a:rPr lang="en-US" altLang="en-US" smtClean="0">
                <a:latin typeface="Calibri" panose="020F0502020204030204" pitchFamily="34" charset="0"/>
              </a:rPr>
              <a:pPr fontAlgn="base">
                <a:spcBef>
                  <a:spcPct val="0"/>
                </a:spcBef>
                <a:spcAft>
                  <a:spcPct val="0"/>
                </a:spcAft>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3010023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5E2CE3C3-F146-40D1-B19C-F37156FC0133}" type="slidenum">
              <a:rPr lang="en-US" altLang="en-US" smtClean="0">
                <a:latin typeface="Calibri" panose="020F0502020204030204" pitchFamily="34" charset="0"/>
              </a:rPr>
              <a:pPr fontAlgn="base">
                <a:spcBef>
                  <a:spcPct val="0"/>
                </a:spcBef>
                <a:spcAft>
                  <a:spcPct val="0"/>
                </a:spcAft>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823462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38</a:t>
            </a:fld>
            <a:endParaRPr lang="en-US"/>
          </a:p>
        </p:txBody>
      </p:sp>
    </p:spTree>
    <p:extLst>
      <p:ext uri="{BB962C8B-B14F-4D97-AF65-F5344CB8AC3E}">
        <p14:creationId xmlns:p14="http://schemas.microsoft.com/office/powerpoint/2010/main" val="4112759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41</a:t>
            </a:fld>
            <a:endParaRPr lang="en-US"/>
          </a:p>
        </p:txBody>
      </p:sp>
    </p:spTree>
    <p:extLst>
      <p:ext uri="{BB962C8B-B14F-4D97-AF65-F5344CB8AC3E}">
        <p14:creationId xmlns:p14="http://schemas.microsoft.com/office/powerpoint/2010/main" val="3972292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53</a:t>
            </a:fld>
            <a:endParaRPr lang="en-US"/>
          </a:p>
        </p:txBody>
      </p:sp>
    </p:spTree>
    <p:extLst>
      <p:ext uri="{BB962C8B-B14F-4D97-AF65-F5344CB8AC3E}">
        <p14:creationId xmlns:p14="http://schemas.microsoft.com/office/powerpoint/2010/main" val="1335932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525"/>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54</a:t>
            </a:fld>
            <a:endParaRPr lang="en-US"/>
          </a:p>
        </p:txBody>
      </p:sp>
    </p:spTree>
    <p:extLst>
      <p:ext uri="{BB962C8B-B14F-4D97-AF65-F5344CB8AC3E}">
        <p14:creationId xmlns:p14="http://schemas.microsoft.com/office/powerpoint/2010/main" val="356354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eaLnBrk="1" hangingPunct="1">
              <a:spcBef>
                <a:spcPct val="0"/>
              </a:spcBef>
            </a:pPr>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952A0C79-CC39-42EE-A3B1-A43E0ECFC02F}"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3984491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eaLnBrk="1" hangingPunct="1">
              <a:spcBef>
                <a:spcPct val="0"/>
              </a:spcBef>
            </a:pPr>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B523AC0E-F80A-46B4-BB51-93E6B461EDD8}" type="slidenum">
              <a:rPr lang="en-US" altLang="en-US" smtClean="0">
                <a:latin typeface="Calibri" panose="020F0502020204030204" pitchFamily="34" charset="0"/>
              </a:rPr>
              <a:pPr fontAlgn="base">
                <a:spcBef>
                  <a:spcPct val="0"/>
                </a:spcBef>
                <a:spcAft>
                  <a:spcPct val="0"/>
                </a:spcAft>
              </a:pPr>
              <a:t>55</a:t>
            </a:fld>
            <a:endParaRPr lang="en-US" altLang="en-US">
              <a:latin typeface="Calibri" panose="020F0502020204030204" pitchFamily="34" charset="0"/>
            </a:endParaRPr>
          </a:p>
        </p:txBody>
      </p:sp>
    </p:spTree>
    <p:extLst>
      <p:ext uri="{BB962C8B-B14F-4D97-AF65-F5344CB8AC3E}">
        <p14:creationId xmlns:p14="http://schemas.microsoft.com/office/powerpoint/2010/main" val="2547574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56</a:t>
            </a:fld>
            <a:endParaRPr lang="en-US"/>
          </a:p>
        </p:txBody>
      </p:sp>
    </p:spTree>
    <p:extLst>
      <p:ext uri="{BB962C8B-B14F-4D97-AF65-F5344CB8AC3E}">
        <p14:creationId xmlns:p14="http://schemas.microsoft.com/office/powerpoint/2010/main" val="719910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57</a:t>
            </a:fld>
            <a:endParaRPr lang="en-US"/>
          </a:p>
        </p:txBody>
      </p:sp>
    </p:spTree>
    <p:extLst>
      <p:ext uri="{BB962C8B-B14F-4D97-AF65-F5344CB8AC3E}">
        <p14:creationId xmlns:p14="http://schemas.microsoft.com/office/powerpoint/2010/main" val="3383331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CAEB0329-CD9D-467B-B7CA-104D9D97DEE3}" type="slidenum">
              <a:rPr lang="en-US" altLang="en-US" smtClean="0">
                <a:latin typeface="Calibri" panose="020F0502020204030204" pitchFamily="34" charset="0"/>
              </a:rPr>
              <a:pPr fontAlgn="base">
                <a:spcBef>
                  <a:spcPct val="0"/>
                </a:spcBef>
                <a:spcAft>
                  <a:spcPct val="0"/>
                </a:spcAft>
              </a:pPr>
              <a:t>59</a:t>
            </a:fld>
            <a:endParaRPr lang="en-US" altLang="en-US">
              <a:latin typeface="Calibri" panose="020F0502020204030204" pitchFamily="34" charset="0"/>
            </a:endParaRPr>
          </a:p>
        </p:txBody>
      </p:sp>
    </p:spTree>
    <p:extLst>
      <p:ext uri="{BB962C8B-B14F-4D97-AF65-F5344CB8AC3E}">
        <p14:creationId xmlns:p14="http://schemas.microsoft.com/office/powerpoint/2010/main" val="427986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4A78224F-6C92-42FF-A3D6-CD09043C4D1D}" type="slidenum">
              <a:rPr lang="en-US" altLang="en-US" smtClean="0">
                <a:latin typeface="Calibri" panose="020F0502020204030204" pitchFamily="34" charset="0"/>
              </a:rPr>
              <a:pPr fontAlgn="base">
                <a:spcBef>
                  <a:spcPct val="0"/>
                </a:spcBef>
                <a:spcAft>
                  <a:spcPct val="0"/>
                </a:spcAft>
              </a:pPr>
              <a:t>60</a:t>
            </a:fld>
            <a:endParaRPr lang="en-US" altLang="en-US">
              <a:latin typeface="Calibri" panose="020F0502020204030204" pitchFamily="34" charset="0"/>
            </a:endParaRPr>
          </a:p>
        </p:txBody>
      </p:sp>
    </p:spTree>
    <p:extLst>
      <p:ext uri="{BB962C8B-B14F-4D97-AF65-F5344CB8AC3E}">
        <p14:creationId xmlns:p14="http://schemas.microsoft.com/office/powerpoint/2010/main" val="2918119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4A78224F-6C92-42FF-A3D6-CD09043C4D1D}" type="slidenum">
              <a:rPr lang="en-US" altLang="en-US" smtClean="0">
                <a:latin typeface="Calibri" panose="020F0502020204030204" pitchFamily="34" charset="0"/>
              </a:rPr>
              <a:pPr fontAlgn="base">
                <a:spcBef>
                  <a:spcPct val="0"/>
                </a:spcBef>
                <a:spcAft>
                  <a:spcPct val="0"/>
                </a:spcAft>
              </a:pPr>
              <a:t>61</a:t>
            </a:fld>
            <a:endParaRPr lang="en-US" altLang="en-US">
              <a:latin typeface="Calibri" panose="020F0502020204030204" pitchFamily="34" charset="0"/>
            </a:endParaRPr>
          </a:p>
        </p:txBody>
      </p:sp>
    </p:spTree>
    <p:extLst>
      <p:ext uri="{BB962C8B-B14F-4D97-AF65-F5344CB8AC3E}">
        <p14:creationId xmlns:p14="http://schemas.microsoft.com/office/powerpoint/2010/main" val="834050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a:latin typeface="Arial" panose="020B0604020202020204" pitchFamily="34" charset="0"/>
              <a:cs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42E7A8-9099-4B3C-BF11-6BD9597B8B04}" type="slidenum">
              <a:rPr lang="en-US" altLang="en-US" smtClean="0">
                <a:latin typeface="Calibri" panose="020F0502020204030204" pitchFamily="34" charset="0"/>
              </a:rPr>
              <a:pPr/>
              <a:t>62</a:t>
            </a:fld>
            <a:endParaRPr lang="en-US" altLang="en-US">
              <a:latin typeface="Calibri" panose="020F0502020204030204" pitchFamily="34" charset="0"/>
            </a:endParaRPr>
          </a:p>
        </p:txBody>
      </p:sp>
    </p:spTree>
    <p:extLst>
      <p:ext uri="{BB962C8B-B14F-4D97-AF65-F5344CB8AC3E}">
        <p14:creationId xmlns:p14="http://schemas.microsoft.com/office/powerpoint/2010/main" val="1128298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63</a:t>
            </a:fld>
            <a:endParaRPr lang="en-US"/>
          </a:p>
        </p:txBody>
      </p:sp>
    </p:spTree>
    <p:extLst>
      <p:ext uri="{BB962C8B-B14F-4D97-AF65-F5344CB8AC3E}">
        <p14:creationId xmlns:p14="http://schemas.microsoft.com/office/powerpoint/2010/main" val="2887476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64</a:t>
            </a:fld>
            <a:endParaRPr lang="en-US"/>
          </a:p>
        </p:txBody>
      </p:sp>
    </p:spTree>
    <p:extLst>
      <p:ext uri="{BB962C8B-B14F-4D97-AF65-F5344CB8AC3E}">
        <p14:creationId xmlns:p14="http://schemas.microsoft.com/office/powerpoint/2010/main" val="41137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B83D6-1E26-4F48-B768-4654218D7A90}" type="slidenum">
              <a:rPr lang="en-US" smtClean="0"/>
              <a:t>65</a:t>
            </a:fld>
            <a:endParaRPr lang="en-US"/>
          </a:p>
        </p:txBody>
      </p:sp>
    </p:spTree>
    <p:extLst>
      <p:ext uri="{BB962C8B-B14F-4D97-AF65-F5344CB8AC3E}">
        <p14:creationId xmlns:p14="http://schemas.microsoft.com/office/powerpoint/2010/main" val="427014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4</a:t>
            </a:fld>
            <a:endParaRPr lang="en-US"/>
          </a:p>
        </p:txBody>
      </p:sp>
    </p:spTree>
    <p:extLst>
      <p:ext uri="{BB962C8B-B14F-4D97-AF65-F5344CB8AC3E}">
        <p14:creationId xmlns:p14="http://schemas.microsoft.com/office/powerpoint/2010/main" val="1068486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66</a:t>
            </a:fld>
            <a:endParaRPr lang="en-US"/>
          </a:p>
        </p:txBody>
      </p:sp>
    </p:spTree>
    <p:extLst>
      <p:ext uri="{BB962C8B-B14F-4D97-AF65-F5344CB8AC3E}">
        <p14:creationId xmlns:p14="http://schemas.microsoft.com/office/powerpoint/2010/main" val="1227823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AF345ABA-626C-4E9E-B86D-A0A23EE57443}" type="slidenum">
              <a:rPr lang="en-US" altLang="en-US" smtClean="0">
                <a:latin typeface="Calibri" panose="020F0502020204030204" pitchFamily="34" charset="0"/>
              </a:rPr>
              <a:pPr fontAlgn="base">
                <a:spcBef>
                  <a:spcPct val="0"/>
                </a:spcBef>
                <a:spcAft>
                  <a:spcPct val="0"/>
                </a:spcAft>
              </a:pPr>
              <a:t>67</a:t>
            </a:fld>
            <a:endParaRPr lang="en-US" altLang="en-US">
              <a:latin typeface="Calibri" panose="020F0502020204030204" pitchFamily="34" charset="0"/>
            </a:endParaRPr>
          </a:p>
        </p:txBody>
      </p:sp>
    </p:spTree>
    <p:extLst>
      <p:ext uri="{BB962C8B-B14F-4D97-AF65-F5344CB8AC3E}">
        <p14:creationId xmlns:p14="http://schemas.microsoft.com/office/powerpoint/2010/main" val="3821786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71</a:t>
            </a:fld>
            <a:endParaRPr lang="en-US"/>
          </a:p>
        </p:txBody>
      </p:sp>
    </p:spTree>
    <p:extLst>
      <p:ext uri="{BB962C8B-B14F-4D97-AF65-F5344CB8AC3E}">
        <p14:creationId xmlns:p14="http://schemas.microsoft.com/office/powerpoint/2010/main" val="136482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6648091F-4AD3-447A-A81E-9E025547F05A}" type="slidenum">
              <a:rPr lang="en-US" altLang="en-US" smtClean="0">
                <a:latin typeface="Calibri" panose="020F0502020204030204" pitchFamily="34" charset="0"/>
              </a:rPr>
              <a:pPr fontAlgn="base">
                <a:spcBef>
                  <a:spcPct val="0"/>
                </a:spcBef>
                <a:spcAft>
                  <a:spcPct val="0"/>
                </a:spcAft>
              </a:pPr>
              <a:t>72</a:t>
            </a:fld>
            <a:endParaRPr lang="en-US" altLang="en-US">
              <a:latin typeface="Calibri" panose="020F0502020204030204" pitchFamily="34" charset="0"/>
            </a:endParaRPr>
          </a:p>
        </p:txBody>
      </p:sp>
    </p:spTree>
    <p:extLst>
      <p:ext uri="{BB962C8B-B14F-4D97-AF65-F5344CB8AC3E}">
        <p14:creationId xmlns:p14="http://schemas.microsoft.com/office/powerpoint/2010/main" val="2515689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73</a:t>
            </a:fld>
            <a:endParaRPr lang="en-US"/>
          </a:p>
        </p:txBody>
      </p:sp>
    </p:spTree>
    <p:extLst>
      <p:ext uri="{BB962C8B-B14F-4D97-AF65-F5344CB8AC3E}">
        <p14:creationId xmlns:p14="http://schemas.microsoft.com/office/powerpoint/2010/main" val="3586542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1DBF0A09-9D05-4139-95D8-6B79F5940148}" type="slidenum">
              <a:rPr lang="en-US" altLang="en-US" smtClean="0">
                <a:latin typeface="Calibri" panose="020F0502020204030204" pitchFamily="34" charset="0"/>
              </a:rPr>
              <a:pPr fontAlgn="base">
                <a:spcBef>
                  <a:spcPct val="0"/>
                </a:spcBef>
                <a:spcAft>
                  <a:spcPct val="0"/>
                </a:spcAft>
              </a:pPr>
              <a:t>82</a:t>
            </a:fld>
            <a:endParaRPr lang="en-US" altLang="en-US">
              <a:latin typeface="Calibri" panose="020F0502020204030204" pitchFamily="34" charset="0"/>
            </a:endParaRPr>
          </a:p>
        </p:txBody>
      </p:sp>
    </p:spTree>
    <p:extLst>
      <p:ext uri="{BB962C8B-B14F-4D97-AF65-F5344CB8AC3E}">
        <p14:creationId xmlns:p14="http://schemas.microsoft.com/office/powerpoint/2010/main" val="42107814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EC5B8625-DF5E-49E2-AAAE-9CBFE133F79E}" type="slidenum">
              <a:rPr lang="en-US" altLang="en-US" smtClean="0">
                <a:latin typeface="Calibri" panose="020F0502020204030204" pitchFamily="34" charset="0"/>
              </a:rPr>
              <a:pPr fontAlgn="base">
                <a:spcBef>
                  <a:spcPct val="0"/>
                </a:spcBef>
                <a:spcAft>
                  <a:spcPct val="0"/>
                </a:spcAft>
              </a:pPr>
              <a:t>83</a:t>
            </a:fld>
            <a:endParaRPr lang="en-US" altLang="en-US">
              <a:latin typeface="Calibri" panose="020F0502020204030204" pitchFamily="34" charset="0"/>
            </a:endParaRPr>
          </a:p>
        </p:txBody>
      </p:sp>
    </p:spTree>
    <p:extLst>
      <p:ext uri="{BB962C8B-B14F-4D97-AF65-F5344CB8AC3E}">
        <p14:creationId xmlns:p14="http://schemas.microsoft.com/office/powerpoint/2010/main" val="39266311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47C29A29-E2B0-483F-BB28-CDB2C60D4265}" type="slidenum">
              <a:rPr lang="en-US" altLang="en-US" smtClean="0">
                <a:latin typeface="Calibri" panose="020F0502020204030204" pitchFamily="34" charset="0"/>
              </a:rPr>
              <a:pPr fontAlgn="base">
                <a:spcBef>
                  <a:spcPct val="0"/>
                </a:spcBef>
                <a:spcAft>
                  <a:spcPct val="0"/>
                </a:spcAft>
              </a:pPr>
              <a:t>84</a:t>
            </a:fld>
            <a:endParaRPr lang="en-US" altLang="en-US">
              <a:latin typeface="Calibri" panose="020F0502020204030204" pitchFamily="34" charset="0"/>
            </a:endParaRPr>
          </a:p>
        </p:txBody>
      </p:sp>
    </p:spTree>
    <p:extLst>
      <p:ext uri="{BB962C8B-B14F-4D97-AF65-F5344CB8AC3E}">
        <p14:creationId xmlns:p14="http://schemas.microsoft.com/office/powerpoint/2010/main" val="34236974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9AA10A-9CE9-4A6D-9732-D55C8CF80341}" type="slidenum">
              <a:rPr lang="en-US" altLang="en-US" smtClean="0"/>
              <a:pPr>
                <a:defRPr/>
              </a:pPr>
              <a:t>85</a:t>
            </a:fld>
            <a:endParaRPr lang="en-US" altLang="en-US"/>
          </a:p>
        </p:txBody>
      </p:sp>
    </p:spTree>
    <p:extLst>
      <p:ext uri="{BB962C8B-B14F-4D97-AF65-F5344CB8AC3E}">
        <p14:creationId xmlns:p14="http://schemas.microsoft.com/office/powerpoint/2010/main" val="4056109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873" indent="-299183">
              <a:spcBef>
                <a:spcPct val="30000"/>
              </a:spcBef>
              <a:defRPr sz="1300">
                <a:solidFill>
                  <a:schemeClr val="tx1"/>
                </a:solidFill>
                <a:latin typeface="Calibri" panose="020F0502020204030204" pitchFamily="34" charset="0"/>
              </a:defRPr>
            </a:lvl2pPr>
            <a:lvl3pPr marL="1196728" indent="-239345">
              <a:spcBef>
                <a:spcPct val="30000"/>
              </a:spcBef>
              <a:defRPr sz="1300">
                <a:solidFill>
                  <a:schemeClr val="tx1"/>
                </a:solidFill>
                <a:latin typeface="Calibri" panose="020F0502020204030204" pitchFamily="34" charset="0"/>
              </a:defRPr>
            </a:lvl3pPr>
            <a:lvl4pPr marL="1675420" indent="-239345">
              <a:spcBef>
                <a:spcPct val="30000"/>
              </a:spcBef>
              <a:defRPr sz="1300">
                <a:solidFill>
                  <a:schemeClr val="tx1"/>
                </a:solidFill>
                <a:latin typeface="Calibri" panose="020F0502020204030204" pitchFamily="34" charset="0"/>
              </a:defRPr>
            </a:lvl4pPr>
            <a:lvl5pPr marL="2154112" indent="-239345">
              <a:spcBef>
                <a:spcPct val="30000"/>
              </a:spcBef>
              <a:defRPr sz="1300">
                <a:solidFill>
                  <a:schemeClr val="tx1"/>
                </a:solidFill>
                <a:latin typeface="Calibri" panose="020F0502020204030204" pitchFamily="34" charset="0"/>
              </a:defRPr>
            </a:lvl5pPr>
            <a:lvl6pPr marL="2632804" indent="-239345" eaLnBrk="0" fontAlgn="base" hangingPunct="0">
              <a:spcBef>
                <a:spcPct val="30000"/>
              </a:spcBef>
              <a:spcAft>
                <a:spcPct val="0"/>
              </a:spcAft>
              <a:defRPr sz="1300">
                <a:solidFill>
                  <a:schemeClr val="tx1"/>
                </a:solidFill>
                <a:latin typeface="Calibri" panose="020F0502020204030204" pitchFamily="34" charset="0"/>
              </a:defRPr>
            </a:lvl6pPr>
            <a:lvl7pPr marL="3111495" indent="-239345" eaLnBrk="0" fontAlgn="base" hangingPunct="0">
              <a:spcBef>
                <a:spcPct val="30000"/>
              </a:spcBef>
              <a:spcAft>
                <a:spcPct val="0"/>
              </a:spcAft>
              <a:defRPr sz="1300">
                <a:solidFill>
                  <a:schemeClr val="tx1"/>
                </a:solidFill>
                <a:latin typeface="Calibri" panose="020F0502020204030204" pitchFamily="34" charset="0"/>
              </a:defRPr>
            </a:lvl7pPr>
            <a:lvl8pPr marL="3590186" indent="-239345" eaLnBrk="0" fontAlgn="base" hangingPunct="0">
              <a:spcBef>
                <a:spcPct val="30000"/>
              </a:spcBef>
              <a:spcAft>
                <a:spcPct val="0"/>
              </a:spcAft>
              <a:defRPr sz="1300">
                <a:solidFill>
                  <a:schemeClr val="tx1"/>
                </a:solidFill>
                <a:latin typeface="Calibri" panose="020F0502020204030204" pitchFamily="34" charset="0"/>
              </a:defRPr>
            </a:lvl8pPr>
            <a:lvl9pPr marL="4068877" indent="-23934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712AC9E-D54E-4AA0-8E70-7965C9ECD496}" type="slidenum">
              <a:rPr lang="en-US" smtClean="0"/>
              <a:pPr>
                <a:spcBef>
                  <a:spcPct val="0"/>
                </a:spcBef>
              </a:pPr>
              <a:t>87</a:t>
            </a:fld>
            <a:endParaRPr lang="en-US"/>
          </a:p>
        </p:txBody>
      </p:sp>
      <p:sp>
        <p:nvSpPr>
          <p:cNvPr id="80899" name="Rectangle 2"/>
          <p:cNvSpPr>
            <a:spLocks noGrp="1" noRot="1" noChangeAspect="1" noChangeArrowheads="1" noTextEdit="1"/>
          </p:cNvSpPr>
          <p:nvPr>
            <p:ph type="sldImg"/>
          </p:nvPr>
        </p:nvSpPr>
        <p:spPr bwMode="auto">
          <a:xfrm>
            <a:off x="1425575" y="1241425"/>
            <a:ext cx="4464050" cy="3348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xfrm>
            <a:off x="1039709" y="4868750"/>
            <a:ext cx="5723467" cy="4611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504887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5</a:t>
            </a:fld>
            <a:endParaRPr lang="en-US"/>
          </a:p>
        </p:txBody>
      </p:sp>
    </p:spTree>
    <p:extLst>
      <p:ext uri="{BB962C8B-B14F-4D97-AF65-F5344CB8AC3E}">
        <p14:creationId xmlns:p14="http://schemas.microsoft.com/office/powerpoint/2010/main" val="15129703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88</a:t>
            </a:fld>
            <a:endParaRPr lang="en-US"/>
          </a:p>
        </p:txBody>
      </p:sp>
    </p:spTree>
    <p:extLst>
      <p:ext uri="{BB962C8B-B14F-4D97-AF65-F5344CB8AC3E}">
        <p14:creationId xmlns:p14="http://schemas.microsoft.com/office/powerpoint/2010/main" val="16230567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AC500833-0B9D-4598-AD4A-7E5C9AFA9A9B}" type="slidenum">
              <a:rPr lang="en-US" altLang="en-US" smtClean="0">
                <a:latin typeface="Calibri" panose="020F0502020204030204" pitchFamily="34" charset="0"/>
              </a:rPr>
              <a:pPr fontAlgn="base">
                <a:spcBef>
                  <a:spcPct val="0"/>
                </a:spcBef>
                <a:spcAft>
                  <a:spcPct val="0"/>
                </a:spcAft>
              </a:pPr>
              <a:t>89</a:t>
            </a:fld>
            <a:endParaRPr lang="en-US" altLang="en-US">
              <a:latin typeface="Calibri" panose="020F0502020204030204" pitchFamily="34" charset="0"/>
            </a:endParaRPr>
          </a:p>
        </p:txBody>
      </p:sp>
    </p:spTree>
    <p:extLst>
      <p:ext uri="{BB962C8B-B14F-4D97-AF65-F5344CB8AC3E}">
        <p14:creationId xmlns:p14="http://schemas.microsoft.com/office/powerpoint/2010/main" val="6325716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90</a:t>
            </a:fld>
            <a:endParaRPr lang="en-US"/>
          </a:p>
        </p:txBody>
      </p:sp>
    </p:spTree>
    <p:extLst>
      <p:ext uri="{BB962C8B-B14F-4D97-AF65-F5344CB8AC3E}">
        <p14:creationId xmlns:p14="http://schemas.microsoft.com/office/powerpoint/2010/main" val="22171128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91</a:t>
            </a:fld>
            <a:endParaRPr lang="en-US"/>
          </a:p>
        </p:txBody>
      </p:sp>
    </p:spTree>
    <p:extLst>
      <p:ext uri="{BB962C8B-B14F-4D97-AF65-F5344CB8AC3E}">
        <p14:creationId xmlns:p14="http://schemas.microsoft.com/office/powerpoint/2010/main" val="2774867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92</a:t>
            </a:fld>
            <a:endParaRPr lang="en-US"/>
          </a:p>
        </p:txBody>
      </p:sp>
    </p:spTree>
    <p:extLst>
      <p:ext uri="{BB962C8B-B14F-4D97-AF65-F5344CB8AC3E}">
        <p14:creationId xmlns:p14="http://schemas.microsoft.com/office/powerpoint/2010/main" val="24199046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93</a:t>
            </a:fld>
            <a:endParaRPr lang="en-US"/>
          </a:p>
        </p:txBody>
      </p:sp>
    </p:spTree>
    <p:extLst>
      <p:ext uri="{BB962C8B-B14F-4D97-AF65-F5344CB8AC3E}">
        <p14:creationId xmlns:p14="http://schemas.microsoft.com/office/powerpoint/2010/main" val="16941440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866AA8EB-DB9B-404D-BA72-E87698C9BD2C}" type="slidenum">
              <a:rPr lang="en-US" altLang="en-US" smtClean="0">
                <a:latin typeface="Calibri" panose="020F0502020204030204" pitchFamily="34" charset="0"/>
              </a:rPr>
              <a:pPr fontAlgn="base">
                <a:spcBef>
                  <a:spcPct val="0"/>
                </a:spcBef>
                <a:spcAft>
                  <a:spcPct val="0"/>
                </a:spcAft>
              </a:pPr>
              <a:t>94</a:t>
            </a:fld>
            <a:endParaRPr lang="en-US" altLang="en-US">
              <a:latin typeface="Calibri" panose="020F0502020204030204" pitchFamily="34" charset="0"/>
            </a:endParaRPr>
          </a:p>
        </p:txBody>
      </p:sp>
    </p:spTree>
    <p:extLst>
      <p:ext uri="{BB962C8B-B14F-4D97-AF65-F5344CB8AC3E}">
        <p14:creationId xmlns:p14="http://schemas.microsoft.com/office/powerpoint/2010/main" val="9742683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95</a:t>
            </a:fld>
            <a:endParaRPr lang="en-US"/>
          </a:p>
        </p:txBody>
      </p:sp>
    </p:spTree>
    <p:extLst>
      <p:ext uri="{BB962C8B-B14F-4D97-AF65-F5344CB8AC3E}">
        <p14:creationId xmlns:p14="http://schemas.microsoft.com/office/powerpoint/2010/main" val="3443766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9AA10A-9CE9-4A6D-9732-D55C8CF80341}" type="slidenum">
              <a:rPr lang="en-US" altLang="en-US" smtClean="0"/>
              <a:pPr>
                <a:defRPr/>
              </a:pPr>
              <a:t>96</a:t>
            </a:fld>
            <a:endParaRPr lang="en-US" altLang="en-US"/>
          </a:p>
        </p:txBody>
      </p:sp>
    </p:spTree>
    <p:extLst>
      <p:ext uri="{BB962C8B-B14F-4D97-AF65-F5344CB8AC3E}">
        <p14:creationId xmlns:p14="http://schemas.microsoft.com/office/powerpoint/2010/main" val="3164401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9AA10A-9CE9-4A6D-9732-D55C8CF80341}" type="slidenum">
              <a:rPr lang="en-US" altLang="en-US" smtClean="0"/>
              <a:pPr>
                <a:defRPr/>
              </a:pPr>
              <a:t>97</a:t>
            </a:fld>
            <a:endParaRPr lang="en-US" altLang="en-US"/>
          </a:p>
        </p:txBody>
      </p:sp>
    </p:spTree>
    <p:extLst>
      <p:ext uri="{BB962C8B-B14F-4D97-AF65-F5344CB8AC3E}">
        <p14:creationId xmlns:p14="http://schemas.microsoft.com/office/powerpoint/2010/main" val="123783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6</a:t>
            </a:fld>
            <a:endParaRPr lang="en-US"/>
          </a:p>
        </p:txBody>
      </p:sp>
    </p:spTree>
    <p:extLst>
      <p:ext uri="{BB962C8B-B14F-4D97-AF65-F5344CB8AC3E}">
        <p14:creationId xmlns:p14="http://schemas.microsoft.com/office/powerpoint/2010/main" val="21235093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A1C74D09-767E-409D-8585-870F785E5180}" type="slidenum">
              <a:rPr lang="en-US" altLang="en-US" smtClean="0">
                <a:latin typeface="Calibri" panose="020F0502020204030204" pitchFamily="34" charset="0"/>
              </a:rPr>
              <a:pPr fontAlgn="base">
                <a:spcBef>
                  <a:spcPct val="0"/>
                </a:spcBef>
                <a:spcAft>
                  <a:spcPct val="0"/>
                </a:spcAft>
              </a:pPr>
              <a:t>100</a:t>
            </a:fld>
            <a:endParaRPr lang="en-US" altLang="en-US">
              <a:latin typeface="Calibri" panose="020F0502020204030204" pitchFamily="34" charset="0"/>
            </a:endParaRPr>
          </a:p>
        </p:txBody>
      </p:sp>
    </p:spTree>
    <p:extLst>
      <p:ext uri="{BB962C8B-B14F-4D97-AF65-F5344CB8AC3E}">
        <p14:creationId xmlns:p14="http://schemas.microsoft.com/office/powerpoint/2010/main" val="33724039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101</a:t>
            </a:fld>
            <a:endParaRPr lang="en-US"/>
          </a:p>
        </p:txBody>
      </p:sp>
    </p:spTree>
    <p:extLst>
      <p:ext uri="{BB962C8B-B14F-4D97-AF65-F5344CB8AC3E}">
        <p14:creationId xmlns:p14="http://schemas.microsoft.com/office/powerpoint/2010/main" val="23926715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750CC8C6-A3FD-4361-81AC-1E875A74A745}" type="slidenum">
              <a:rPr lang="en-US" altLang="en-US" smtClean="0">
                <a:latin typeface="Calibri" panose="020F0502020204030204" pitchFamily="34" charset="0"/>
              </a:rPr>
              <a:pPr fontAlgn="base">
                <a:spcBef>
                  <a:spcPct val="0"/>
                </a:spcBef>
                <a:spcAft>
                  <a:spcPct val="0"/>
                </a:spcAft>
              </a:pPr>
              <a:t>105</a:t>
            </a:fld>
            <a:endParaRPr lang="en-US" altLang="en-US">
              <a:latin typeface="Calibri" panose="020F0502020204030204" pitchFamily="34" charset="0"/>
            </a:endParaRPr>
          </a:p>
        </p:txBody>
      </p:sp>
    </p:spTree>
    <p:extLst>
      <p:ext uri="{BB962C8B-B14F-4D97-AF65-F5344CB8AC3E}">
        <p14:creationId xmlns:p14="http://schemas.microsoft.com/office/powerpoint/2010/main" val="23946162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106</a:t>
            </a:fld>
            <a:endParaRPr lang="en-US"/>
          </a:p>
        </p:txBody>
      </p:sp>
    </p:spTree>
    <p:extLst>
      <p:ext uri="{BB962C8B-B14F-4D97-AF65-F5344CB8AC3E}">
        <p14:creationId xmlns:p14="http://schemas.microsoft.com/office/powerpoint/2010/main" val="12940655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A9322AA0-8B65-4D08-BEC3-F0DC9B2F633D}" type="slidenum">
              <a:rPr lang="en-US" altLang="en-US" smtClean="0">
                <a:latin typeface="Calibri" panose="020F0502020204030204" pitchFamily="34" charset="0"/>
              </a:rPr>
              <a:pPr fontAlgn="base">
                <a:spcBef>
                  <a:spcPct val="0"/>
                </a:spcBef>
                <a:spcAft>
                  <a:spcPct val="0"/>
                </a:spcAft>
              </a:pPr>
              <a:t>107</a:t>
            </a:fld>
            <a:endParaRPr lang="en-US" altLang="en-US">
              <a:latin typeface="Calibri" panose="020F0502020204030204" pitchFamily="34" charset="0"/>
            </a:endParaRPr>
          </a:p>
        </p:txBody>
      </p:sp>
    </p:spTree>
    <p:extLst>
      <p:ext uri="{BB962C8B-B14F-4D97-AF65-F5344CB8AC3E}">
        <p14:creationId xmlns:p14="http://schemas.microsoft.com/office/powerpoint/2010/main" val="20155225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108</a:t>
            </a:fld>
            <a:endParaRPr lang="en-US"/>
          </a:p>
        </p:txBody>
      </p:sp>
    </p:spTree>
    <p:extLst>
      <p:ext uri="{BB962C8B-B14F-4D97-AF65-F5344CB8AC3E}">
        <p14:creationId xmlns:p14="http://schemas.microsoft.com/office/powerpoint/2010/main" val="39332084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DACE478F-9A41-4226-A0A9-41CB76937F0B}" type="slidenum">
              <a:rPr lang="en-US" altLang="en-US" smtClean="0">
                <a:latin typeface="Calibri" panose="020F0502020204030204" pitchFamily="34" charset="0"/>
              </a:rPr>
              <a:pPr fontAlgn="base">
                <a:spcBef>
                  <a:spcPct val="0"/>
                </a:spcBef>
                <a:spcAft>
                  <a:spcPct val="0"/>
                </a:spcAft>
              </a:pPr>
              <a:t>109</a:t>
            </a:fld>
            <a:endParaRPr lang="en-US" altLang="en-US">
              <a:latin typeface="Calibri" panose="020F0502020204030204" pitchFamily="34" charset="0"/>
            </a:endParaRPr>
          </a:p>
        </p:txBody>
      </p:sp>
    </p:spTree>
    <p:extLst>
      <p:ext uri="{BB962C8B-B14F-4D97-AF65-F5344CB8AC3E}">
        <p14:creationId xmlns:p14="http://schemas.microsoft.com/office/powerpoint/2010/main" val="40747074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110</a:t>
            </a:fld>
            <a:endParaRPr lang="en-US"/>
          </a:p>
        </p:txBody>
      </p:sp>
    </p:spTree>
    <p:extLst>
      <p:ext uri="{BB962C8B-B14F-4D97-AF65-F5344CB8AC3E}">
        <p14:creationId xmlns:p14="http://schemas.microsoft.com/office/powerpoint/2010/main" val="23122354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70EB876C-CE84-4415-9368-25E4B6093CDF}" type="slidenum">
              <a:rPr lang="en-US" altLang="en-US" smtClean="0">
                <a:latin typeface="Calibri" panose="020F0502020204030204" pitchFamily="34" charset="0"/>
              </a:rPr>
              <a:pPr fontAlgn="base">
                <a:spcBef>
                  <a:spcPct val="0"/>
                </a:spcBef>
                <a:spcAft>
                  <a:spcPct val="0"/>
                </a:spcAft>
              </a:pPr>
              <a:t>111</a:t>
            </a:fld>
            <a:endParaRPr lang="en-US" altLang="en-US">
              <a:latin typeface="Calibri" panose="020F0502020204030204" pitchFamily="34" charset="0"/>
            </a:endParaRPr>
          </a:p>
        </p:txBody>
      </p:sp>
    </p:spTree>
    <p:extLst>
      <p:ext uri="{BB962C8B-B14F-4D97-AF65-F5344CB8AC3E}">
        <p14:creationId xmlns:p14="http://schemas.microsoft.com/office/powerpoint/2010/main" val="26642395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E6C334C5-173F-49E6-AE75-1626796AF84C}" type="slidenum">
              <a:rPr lang="en-US" altLang="en-US" smtClean="0">
                <a:latin typeface="Calibri" panose="020F0502020204030204" pitchFamily="34" charset="0"/>
              </a:rPr>
              <a:pPr fontAlgn="base">
                <a:spcBef>
                  <a:spcPct val="0"/>
                </a:spcBef>
                <a:spcAft>
                  <a:spcPct val="0"/>
                </a:spcAft>
              </a:pPr>
              <a:t>112</a:t>
            </a:fld>
            <a:endParaRPr lang="en-US" altLang="en-US">
              <a:latin typeface="Calibri" panose="020F0502020204030204" pitchFamily="34" charset="0"/>
            </a:endParaRPr>
          </a:p>
        </p:txBody>
      </p:sp>
    </p:spTree>
    <p:extLst>
      <p:ext uri="{BB962C8B-B14F-4D97-AF65-F5344CB8AC3E}">
        <p14:creationId xmlns:p14="http://schemas.microsoft.com/office/powerpoint/2010/main" val="3220156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6F3174F8-2A77-434D-94E7-6CC4B893C248}"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12343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eaLnBrk="0" fontAlgn="base" hangingPunct="0">
              <a:spcBef>
                <a:spcPct val="0"/>
              </a:spcBef>
              <a:spcAft>
                <a:spcPct val="0"/>
              </a:spcAft>
              <a:defRPr>
                <a:solidFill>
                  <a:schemeClr val="tx1"/>
                </a:solidFill>
                <a:latin typeface="Gill Sans MT"/>
              </a:defRPr>
            </a:lvl6pPr>
            <a:lvl7pPr marL="2971800" indent="-228600" eaLnBrk="0" fontAlgn="base" hangingPunct="0">
              <a:spcBef>
                <a:spcPct val="0"/>
              </a:spcBef>
              <a:spcAft>
                <a:spcPct val="0"/>
              </a:spcAft>
              <a:defRPr>
                <a:solidFill>
                  <a:schemeClr val="tx1"/>
                </a:solidFill>
                <a:latin typeface="Gill Sans MT"/>
              </a:defRPr>
            </a:lvl7pPr>
            <a:lvl8pPr marL="3429000" indent="-228600" eaLnBrk="0" fontAlgn="base" hangingPunct="0">
              <a:spcBef>
                <a:spcPct val="0"/>
              </a:spcBef>
              <a:spcAft>
                <a:spcPct val="0"/>
              </a:spcAft>
              <a:defRPr>
                <a:solidFill>
                  <a:schemeClr val="tx1"/>
                </a:solidFill>
                <a:latin typeface="Gill Sans MT"/>
              </a:defRPr>
            </a:lvl8pPr>
            <a:lvl9pPr marL="3886200" indent="-228600" eaLnBrk="0" fontAlgn="base" hangingPunct="0">
              <a:spcBef>
                <a:spcPct val="0"/>
              </a:spcBef>
              <a:spcAft>
                <a:spcPct val="0"/>
              </a:spcAft>
              <a:defRPr>
                <a:solidFill>
                  <a:schemeClr val="tx1"/>
                </a:solidFill>
                <a:latin typeface="Gill Sans MT"/>
              </a:defRPr>
            </a:lvl9pPr>
          </a:lstStyle>
          <a:p>
            <a:pPr fontAlgn="base">
              <a:spcBef>
                <a:spcPct val="0"/>
              </a:spcBef>
              <a:spcAft>
                <a:spcPct val="0"/>
              </a:spcAft>
            </a:pPr>
            <a:fld id="{83ABDC1E-8B65-4A6A-80BA-79A1721FA13D}"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249617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BEC2215-B1D7-485A-9EDC-92A32DB7A8BA}" type="slidenum">
              <a:rPr lang="en-US" smtClean="0"/>
              <a:pPr>
                <a:defRPr/>
              </a:pPr>
              <a:t>10</a:t>
            </a:fld>
            <a:endParaRPr lang="en-US"/>
          </a:p>
        </p:txBody>
      </p:sp>
    </p:spTree>
    <p:extLst>
      <p:ext uri="{BB962C8B-B14F-4D97-AF65-F5344CB8AC3E}">
        <p14:creationId xmlns:p14="http://schemas.microsoft.com/office/powerpoint/2010/main" val="680602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56BF8F45-5D7C-4C4D-AD16-425D5A65A1DF}" type="datetime1">
              <a:rPr lang="en-US" smtClean="0"/>
              <a:t>11/9/2017</a:t>
            </a:fld>
            <a:endParaRPr lang="en-US" sz="1600" dirty="0"/>
          </a:p>
        </p:txBody>
      </p:sp>
      <p:sp>
        <p:nvSpPr>
          <p:cNvPr id="5" name="Footer Placeholder 4"/>
          <p:cNvSpPr>
            <a:spLocks noGrp="1"/>
          </p:cNvSpPr>
          <p:nvPr>
            <p:ph type="ftr" sz="quarter" idx="11"/>
          </p:nvPr>
        </p:nvSpPr>
        <p:spPr>
          <a:xfrm>
            <a:off x="1921934" y="5054602"/>
            <a:ext cx="4064860" cy="279400"/>
          </a:xfrm>
        </p:spPr>
        <p:txBody>
          <a:bodyPr/>
          <a:lstStyle/>
          <a:p>
            <a:pPr>
              <a:defRPr/>
            </a:pPr>
            <a:r>
              <a:rPr lang="en-US"/>
              <a:t>Brustein &amp; Manasevit, PLLC © 2017. All rights reserved.</a:t>
            </a:r>
          </a:p>
        </p:txBody>
      </p:sp>
      <p:sp>
        <p:nvSpPr>
          <p:cNvPr id="6" name="Slide Number Placeholder 5"/>
          <p:cNvSpPr>
            <a:spLocks noGrp="1"/>
          </p:cNvSpPr>
          <p:nvPr>
            <p:ph type="sldNum" sz="quarter" idx="12"/>
          </p:nvPr>
        </p:nvSpPr>
        <p:spPr>
          <a:xfrm>
            <a:off x="6817317" y="5054602"/>
            <a:ext cx="413483" cy="279400"/>
          </a:xfrm>
        </p:spPr>
        <p:txBody>
          <a:bodyPr/>
          <a:lstStyle/>
          <a:p>
            <a:pPr>
              <a:defRPr/>
            </a:pPr>
            <a:fld id="{C4288061-8450-461D-825A-948E91B6F2B5}" type="slidenum">
              <a:rPr lang="en-US" smtClean="0"/>
              <a:pPr>
                <a:defRPr/>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988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2DB4470-A641-4786-8BDB-97009FDD9190}" type="datetime1">
              <a:rPr lang="en-US" smtClean="0"/>
              <a:t>11/9/2017</a:t>
            </a:fld>
            <a:endParaRPr lang="en-US" dirty="0"/>
          </a:p>
        </p:txBody>
      </p:sp>
      <p:sp>
        <p:nvSpPr>
          <p:cNvPr id="6" name="Footer Placeholder 5"/>
          <p:cNvSpPr>
            <a:spLocks noGrp="1"/>
          </p:cNvSpPr>
          <p:nvPr>
            <p:ph type="ftr" sz="quarter" idx="11"/>
          </p:nvPr>
        </p:nvSpPr>
        <p:spPr/>
        <p:txBody>
          <a:bodyPr/>
          <a:lstStyle/>
          <a:p>
            <a:pPr>
              <a:defRPr/>
            </a:pPr>
            <a:r>
              <a:rPr lang="en-US"/>
              <a:t>Brustein &amp; Manasevit, PLLC © 2017. All rights reserved.</a:t>
            </a:r>
          </a:p>
        </p:txBody>
      </p:sp>
      <p:sp>
        <p:nvSpPr>
          <p:cNvPr id="7" name="Slide Number Placeholder 6"/>
          <p:cNvSpPr>
            <a:spLocks noGrp="1"/>
          </p:cNvSpPr>
          <p:nvPr>
            <p:ph type="sldNum" sz="quarter" idx="12"/>
          </p:nvPr>
        </p:nvSpPr>
        <p:spPr/>
        <p:txBody>
          <a:bodyPr/>
          <a:lstStyle/>
          <a:p>
            <a:pPr>
              <a:defRPr/>
            </a:pPr>
            <a:fld id="{2979780B-FFB1-4D5A-90EF-548D69F69344}" type="slidenum">
              <a:rPr lang="en-US" smtClean="0"/>
              <a:pPr>
                <a:defRPr/>
              </a:pPr>
              <a:t>‹#›</a:t>
            </a:fld>
            <a:endParaRPr lang="en-US" sz="1600" b="0" dirty="0">
              <a:solidFill>
                <a:schemeClr val="tx2"/>
              </a:solidFill>
            </a:endParaRPr>
          </a:p>
        </p:txBody>
      </p:sp>
    </p:spTree>
    <p:extLst>
      <p:ext uri="{BB962C8B-B14F-4D97-AF65-F5344CB8AC3E}">
        <p14:creationId xmlns:p14="http://schemas.microsoft.com/office/powerpoint/2010/main" val="204122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E13EC27-AB45-4038-B9CF-6C4FFC8F2EB3}" type="datetime1">
              <a:rPr lang="en-US" smtClean="0"/>
              <a:t>11/9/2017</a:t>
            </a:fld>
            <a:endParaRPr lang="en-US" dirty="0"/>
          </a:p>
        </p:txBody>
      </p:sp>
      <p:sp>
        <p:nvSpPr>
          <p:cNvPr id="5" name="Footer Placeholder 4"/>
          <p:cNvSpPr>
            <a:spLocks noGrp="1"/>
          </p:cNvSpPr>
          <p:nvPr>
            <p:ph type="ftr" sz="quarter" idx="11"/>
          </p:nvPr>
        </p:nvSpPr>
        <p:spPr/>
        <p:txBody>
          <a:bodyPr/>
          <a:lstStyle/>
          <a:p>
            <a:pPr>
              <a:defRPr/>
            </a:pPr>
            <a:r>
              <a:rPr lang="en-US"/>
              <a:t>Brustein &amp; Manasevit, PLLC © 2017. All rights reserved.</a:t>
            </a:r>
          </a:p>
        </p:txBody>
      </p:sp>
      <p:sp>
        <p:nvSpPr>
          <p:cNvPr id="6" name="Slide Number Placeholder 5"/>
          <p:cNvSpPr>
            <a:spLocks noGrp="1"/>
          </p:cNvSpPr>
          <p:nvPr>
            <p:ph type="sldNum" sz="quarter" idx="12"/>
          </p:nvPr>
        </p:nvSpPr>
        <p:spPr/>
        <p:txBody>
          <a:bodyPr/>
          <a:lstStyle/>
          <a:p>
            <a:pPr>
              <a:defRPr/>
            </a:pPr>
            <a:fld id="{2979780B-FFB1-4D5A-90EF-548D69F69344}" type="slidenum">
              <a:rPr lang="en-US" smtClean="0"/>
              <a:pPr>
                <a:defRPr/>
              </a:pPr>
              <a:t>‹#›</a:t>
            </a:fld>
            <a:endParaRPr lang="en-US" sz="1600" b="0" dirty="0">
              <a:solidFill>
                <a:schemeClr val="tx2"/>
              </a:solidFill>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878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7417A68-28FC-497F-AE9A-72B68F373ABD}" type="datetime1">
              <a:rPr lang="en-US" smtClean="0"/>
              <a:t>11/9/2017</a:t>
            </a:fld>
            <a:endParaRPr lang="en-US" dirty="0"/>
          </a:p>
        </p:txBody>
      </p:sp>
      <p:sp>
        <p:nvSpPr>
          <p:cNvPr id="5" name="Footer Placeholder 4"/>
          <p:cNvSpPr>
            <a:spLocks noGrp="1"/>
          </p:cNvSpPr>
          <p:nvPr>
            <p:ph type="ftr" sz="quarter" idx="11"/>
          </p:nvPr>
        </p:nvSpPr>
        <p:spPr/>
        <p:txBody>
          <a:bodyPr/>
          <a:lstStyle/>
          <a:p>
            <a:pPr>
              <a:defRPr/>
            </a:pPr>
            <a:r>
              <a:rPr lang="en-US"/>
              <a:t>Brustein &amp; Manasevit, PLLC © 2017. All rights reserved.</a:t>
            </a:r>
          </a:p>
        </p:txBody>
      </p:sp>
      <p:sp>
        <p:nvSpPr>
          <p:cNvPr id="6" name="Slide Number Placeholder 5"/>
          <p:cNvSpPr>
            <a:spLocks noGrp="1"/>
          </p:cNvSpPr>
          <p:nvPr>
            <p:ph type="sldNum" sz="quarter" idx="12"/>
          </p:nvPr>
        </p:nvSpPr>
        <p:spPr/>
        <p:txBody>
          <a:bodyPr/>
          <a:lstStyle/>
          <a:p>
            <a:pPr>
              <a:defRPr/>
            </a:pPr>
            <a:fld id="{2979780B-FFB1-4D5A-90EF-548D69F69344}" type="slidenum">
              <a:rPr lang="en-US" smtClean="0"/>
              <a:pPr>
                <a:defRPr/>
              </a:pPr>
              <a:t>‹#›</a:t>
            </a:fld>
            <a:endParaRPr lang="en-US" sz="1600" b="0" dirty="0">
              <a:solidFill>
                <a:schemeClr val="tx2"/>
              </a:solidFill>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9641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2323A1A-5CED-4C28-9E91-E413E103C2F2}" type="datetime1">
              <a:rPr lang="en-US" smtClean="0"/>
              <a:t>11/9/2017</a:t>
            </a:fld>
            <a:endParaRPr lang="en-US" dirty="0"/>
          </a:p>
        </p:txBody>
      </p:sp>
      <p:sp>
        <p:nvSpPr>
          <p:cNvPr id="5" name="Footer Placeholder 4"/>
          <p:cNvSpPr>
            <a:spLocks noGrp="1"/>
          </p:cNvSpPr>
          <p:nvPr>
            <p:ph type="ftr" sz="quarter" idx="11"/>
          </p:nvPr>
        </p:nvSpPr>
        <p:spPr/>
        <p:txBody>
          <a:bodyPr/>
          <a:lstStyle/>
          <a:p>
            <a:pPr>
              <a:defRPr/>
            </a:pPr>
            <a:r>
              <a:rPr lang="en-US"/>
              <a:t>Brustein &amp; Manasevit, PLLC © 2017. All rights reserved.</a:t>
            </a:r>
          </a:p>
        </p:txBody>
      </p:sp>
      <p:sp>
        <p:nvSpPr>
          <p:cNvPr id="6" name="Slide Number Placeholder 5"/>
          <p:cNvSpPr>
            <a:spLocks noGrp="1"/>
          </p:cNvSpPr>
          <p:nvPr>
            <p:ph type="sldNum" sz="quarter" idx="12"/>
          </p:nvPr>
        </p:nvSpPr>
        <p:spPr/>
        <p:txBody>
          <a:bodyPr/>
          <a:lstStyle/>
          <a:p>
            <a:pPr>
              <a:defRPr/>
            </a:pPr>
            <a:fld id="{2979780B-FFB1-4D5A-90EF-548D69F69344}" type="slidenum">
              <a:rPr lang="en-US" smtClean="0"/>
              <a:pPr>
                <a:defRPr/>
              </a:pPr>
              <a:t>‹#›</a:t>
            </a:fld>
            <a:endParaRPr lang="en-US" sz="1600" b="0" dirty="0">
              <a:solidFill>
                <a:schemeClr val="tx2"/>
              </a:solidFill>
            </a:endParaRPr>
          </a:p>
        </p:txBody>
      </p:sp>
    </p:spTree>
    <p:extLst>
      <p:ext uri="{BB962C8B-B14F-4D97-AF65-F5344CB8AC3E}">
        <p14:creationId xmlns:p14="http://schemas.microsoft.com/office/powerpoint/2010/main" val="34302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6C612FD-C1F7-430F-887E-5D5B12334399}" type="datetime1">
              <a:rPr lang="en-US" smtClean="0"/>
              <a:t>11/9/2017</a:t>
            </a:fld>
            <a:endParaRPr lang="en-US" dirty="0"/>
          </a:p>
        </p:txBody>
      </p:sp>
      <p:sp>
        <p:nvSpPr>
          <p:cNvPr id="5" name="Footer Placeholder 4"/>
          <p:cNvSpPr>
            <a:spLocks noGrp="1"/>
          </p:cNvSpPr>
          <p:nvPr>
            <p:ph type="ftr" sz="quarter" idx="11"/>
          </p:nvPr>
        </p:nvSpPr>
        <p:spPr/>
        <p:txBody>
          <a:bodyPr/>
          <a:lstStyle/>
          <a:p>
            <a:pPr>
              <a:defRPr/>
            </a:pPr>
            <a:r>
              <a:rPr lang="en-US"/>
              <a:t>Brustein &amp; Manasevit, PLLC © 2017. All rights reserved.</a:t>
            </a:r>
          </a:p>
        </p:txBody>
      </p:sp>
      <p:sp>
        <p:nvSpPr>
          <p:cNvPr id="6" name="Slide Number Placeholder 5"/>
          <p:cNvSpPr>
            <a:spLocks noGrp="1"/>
          </p:cNvSpPr>
          <p:nvPr>
            <p:ph type="sldNum" sz="quarter" idx="12"/>
          </p:nvPr>
        </p:nvSpPr>
        <p:spPr/>
        <p:txBody>
          <a:bodyPr/>
          <a:lstStyle/>
          <a:p>
            <a:pPr>
              <a:defRPr/>
            </a:pPr>
            <a:fld id="{2979780B-FFB1-4D5A-90EF-548D69F69344}" type="slidenum">
              <a:rPr lang="en-US" smtClean="0"/>
              <a:pPr>
                <a:defRPr/>
              </a:pPr>
              <a:t>‹#›</a:t>
            </a:fld>
            <a:endParaRPr lang="en-US" sz="1600" b="0" dirty="0">
              <a:solidFill>
                <a:schemeClr val="tx2"/>
              </a:solidFill>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8147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3372A08-AB2B-4D18-BFAB-5B64EC8CF75B}" type="datetime1">
              <a:rPr lang="en-US" smtClean="0"/>
              <a:t>11/9/2017</a:t>
            </a:fld>
            <a:endParaRPr lang="en-US" dirty="0"/>
          </a:p>
        </p:txBody>
      </p:sp>
      <p:sp>
        <p:nvSpPr>
          <p:cNvPr id="5" name="Footer Placeholder 4"/>
          <p:cNvSpPr>
            <a:spLocks noGrp="1"/>
          </p:cNvSpPr>
          <p:nvPr>
            <p:ph type="ftr" sz="quarter" idx="11"/>
          </p:nvPr>
        </p:nvSpPr>
        <p:spPr/>
        <p:txBody>
          <a:bodyPr/>
          <a:lstStyle/>
          <a:p>
            <a:pPr>
              <a:defRPr/>
            </a:pPr>
            <a:r>
              <a:rPr lang="en-US"/>
              <a:t>Brustein &amp; Manasevit, PLLC © 2017. All rights reserved.</a:t>
            </a:r>
          </a:p>
        </p:txBody>
      </p:sp>
      <p:sp>
        <p:nvSpPr>
          <p:cNvPr id="6" name="Slide Number Placeholder 5"/>
          <p:cNvSpPr>
            <a:spLocks noGrp="1"/>
          </p:cNvSpPr>
          <p:nvPr>
            <p:ph type="sldNum" sz="quarter" idx="12"/>
          </p:nvPr>
        </p:nvSpPr>
        <p:spPr/>
        <p:txBody>
          <a:bodyPr/>
          <a:lstStyle/>
          <a:p>
            <a:pPr>
              <a:defRPr/>
            </a:pPr>
            <a:fld id="{2979780B-FFB1-4D5A-90EF-548D69F69344}" type="slidenum">
              <a:rPr lang="en-US" smtClean="0"/>
              <a:pPr>
                <a:defRPr/>
              </a:pPr>
              <a:t>‹#›</a:t>
            </a:fld>
            <a:endParaRPr lang="en-US" sz="1600" b="0" dirty="0">
              <a:solidFill>
                <a:schemeClr val="tx2"/>
              </a:solidFill>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354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1439ACF-211B-4325-A40A-F9B0B81A41FA}" type="datetime1">
              <a:rPr lang="en-US" smtClean="0"/>
              <a:t>11/9/2017</a:t>
            </a:fld>
            <a:endParaRPr lang="en-US"/>
          </a:p>
        </p:txBody>
      </p:sp>
      <p:sp>
        <p:nvSpPr>
          <p:cNvPr id="5" name="Footer Placeholder 4"/>
          <p:cNvSpPr>
            <a:spLocks noGrp="1"/>
          </p:cNvSpPr>
          <p:nvPr>
            <p:ph type="ftr" sz="quarter" idx="11"/>
          </p:nvPr>
        </p:nvSpPr>
        <p:spPr/>
        <p:txBody>
          <a:bodyPr/>
          <a:lstStyle/>
          <a:p>
            <a:pPr>
              <a:defRPr/>
            </a:pPr>
            <a:r>
              <a:rPr lang="en-US"/>
              <a:t>Brustein &amp; Manasevit, PLLC © 2017. All rights reserved.</a:t>
            </a:r>
          </a:p>
        </p:txBody>
      </p:sp>
      <p:sp>
        <p:nvSpPr>
          <p:cNvPr id="6" name="Slide Number Placeholder 5"/>
          <p:cNvSpPr>
            <a:spLocks noGrp="1"/>
          </p:cNvSpPr>
          <p:nvPr>
            <p:ph type="sldNum" sz="quarter" idx="12"/>
          </p:nvPr>
        </p:nvSpPr>
        <p:spPr/>
        <p:txBody>
          <a:bodyPr/>
          <a:lstStyle/>
          <a:p>
            <a:pPr>
              <a:defRPr/>
            </a:pPr>
            <a:fld id="{6BAEBE2B-0B1A-48C2-8118-924BF0D1E446}" type="slidenum">
              <a:rPr lang="en-US" smtClean="0"/>
              <a:pPr>
                <a:defRPr/>
              </a:pPr>
              <a:t>‹#›</a:t>
            </a:fld>
            <a:endParaRPr lang="en-US" b="0">
              <a:solidFill>
                <a:schemeClr val="tx2"/>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9056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2F1F47D-C334-43EB-AC9C-AD9F2C48B16A}" type="datetime1">
              <a:rPr lang="en-US" smtClean="0"/>
              <a:t>11/9/2017</a:t>
            </a:fld>
            <a:endParaRPr lang="en-US"/>
          </a:p>
        </p:txBody>
      </p:sp>
      <p:sp>
        <p:nvSpPr>
          <p:cNvPr id="5" name="Footer Placeholder 4"/>
          <p:cNvSpPr>
            <a:spLocks noGrp="1"/>
          </p:cNvSpPr>
          <p:nvPr>
            <p:ph type="ftr" sz="quarter" idx="11"/>
          </p:nvPr>
        </p:nvSpPr>
        <p:spPr/>
        <p:txBody>
          <a:bodyPr/>
          <a:lstStyle/>
          <a:p>
            <a:pPr>
              <a:defRPr/>
            </a:pPr>
            <a:r>
              <a:rPr lang="en-US"/>
              <a:t>Brustein &amp; Manasevit, PLLC © 2017. All rights reserved.</a:t>
            </a:r>
          </a:p>
        </p:txBody>
      </p:sp>
      <p:sp>
        <p:nvSpPr>
          <p:cNvPr id="6" name="Slide Number Placeholder 5"/>
          <p:cNvSpPr>
            <a:spLocks noGrp="1"/>
          </p:cNvSpPr>
          <p:nvPr>
            <p:ph type="sldNum" sz="quarter" idx="12"/>
          </p:nvPr>
        </p:nvSpPr>
        <p:spPr/>
        <p:txBody>
          <a:bodyPr/>
          <a:lstStyle/>
          <a:p>
            <a:pPr>
              <a:defRPr/>
            </a:pPr>
            <a:fld id="{A37224F0-1B47-4CC8-A746-4AD5B5542A27}" type="slidenum">
              <a:rPr lang="en-US" smtClean="0"/>
              <a:pPr>
                <a:defRPr/>
              </a:pPr>
              <a:t>‹#›</a:t>
            </a:fld>
            <a:endParaRPr lang="en-US" b="0">
              <a:solidFill>
                <a:schemeClr val="tx2"/>
              </a:solidFill>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11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0E4DB80-10D7-4130-A4B4-E28A669BC591}" type="datetime1">
              <a:rPr lang="en-US" smtClean="0"/>
              <a:t>11/9/2017</a:t>
            </a:fld>
            <a:endParaRPr lang="en-US" dirty="0"/>
          </a:p>
        </p:txBody>
      </p:sp>
      <p:sp>
        <p:nvSpPr>
          <p:cNvPr id="5" name="Footer Placeholder 4"/>
          <p:cNvSpPr>
            <a:spLocks noGrp="1"/>
          </p:cNvSpPr>
          <p:nvPr>
            <p:ph type="ftr" sz="quarter" idx="11"/>
          </p:nvPr>
        </p:nvSpPr>
        <p:spPr/>
        <p:txBody>
          <a:bodyPr/>
          <a:lstStyle/>
          <a:p>
            <a:pPr>
              <a:defRPr/>
            </a:pPr>
            <a:r>
              <a:rPr lang="en-US"/>
              <a:t>Brustein &amp; Manasevit, PLLC © 2017. All rights reserved.</a:t>
            </a:r>
          </a:p>
        </p:txBody>
      </p:sp>
      <p:sp>
        <p:nvSpPr>
          <p:cNvPr id="6" name="Slide Number Placeholder 5"/>
          <p:cNvSpPr>
            <a:spLocks noGrp="1"/>
          </p:cNvSpPr>
          <p:nvPr>
            <p:ph type="sldNum" sz="quarter" idx="12"/>
          </p:nvPr>
        </p:nvSpPr>
        <p:spPr/>
        <p:txBody>
          <a:bodyPr/>
          <a:lstStyle/>
          <a:p>
            <a:pPr>
              <a:defRPr/>
            </a:pPr>
            <a:fld id="{3A3BBEFD-1403-428B-87D8-B8025C6918A7}" type="slidenum">
              <a:rPr lang="en-US" smtClean="0"/>
              <a:pPr>
                <a:defRPr/>
              </a:pPr>
              <a:t>‹#›</a:t>
            </a:fld>
            <a:endParaRPr lang="en-US" b="0" dirty="0">
              <a:solidFill>
                <a:schemeClr val="tx2"/>
              </a:solidFill>
            </a:endParaRPr>
          </a:p>
        </p:txBody>
      </p:sp>
    </p:spTree>
    <p:extLst>
      <p:ext uri="{BB962C8B-B14F-4D97-AF65-F5344CB8AC3E}">
        <p14:creationId xmlns:p14="http://schemas.microsoft.com/office/powerpoint/2010/main" val="94167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70367F4-0B9B-4554-B0F6-F5FF95FEB60E}" type="datetime1">
              <a:rPr lang="en-US" smtClean="0"/>
              <a:t>11/9/2017</a:t>
            </a:fld>
            <a:endParaRPr lang="en-US" dirty="0"/>
          </a:p>
        </p:txBody>
      </p:sp>
      <p:sp>
        <p:nvSpPr>
          <p:cNvPr id="5" name="Footer Placeholder 4"/>
          <p:cNvSpPr>
            <a:spLocks noGrp="1"/>
          </p:cNvSpPr>
          <p:nvPr>
            <p:ph type="ftr" sz="quarter" idx="11"/>
          </p:nvPr>
        </p:nvSpPr>
        <p:spPr/>
        <p:txBody>
          <a:bodyPr/>
          <a:lstStyle/>
          <a:p>
            <a:pPr>
              <a:defRPr/>
            </a:pPr>
            <a:r>
              <a:rPr lang="en-US"/>
              <a:t>Brustein &amp; Manasevit, PLLC © 2017. All rights reserved.</a:t>
            </a:r>
          </a:p>
        </p:txBody>
      </p:sp>
      <p:sp>
        <p:nvSpPr>
          <p:cNvPr id="6" name="Slide Number Placeholder 5"/>
          <p:cNvSpPr>
            <a:spLocks noGrp="1"/>
          </p:cNvSpPr>
          <p:nvPr>
            <p:ph type="sldNum" sz="quarter" idx="12"/>
          </p:nvPr>
        </p:nvSpPr>
        <p:spPr/>
        <p:txBody>
          <a:bodyPr/>
          <a:lstStyle/>
          <a:p>
            <a:pPr>
              <a:defRPr/>
            </a:pPr>
            <a:fld id="{C2CC9282-5FD0-4C38-B3F2-16C1CF3CE882}" type="slidenum">
              <a:rPr lang="en-US" smtClean="0"/>
              <a:pPr>
                <a:defRPr/>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36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740D7CB-2A9C-4014-B909-8A1D592177FA}" type="datetime1">
              <a:rPr lang="en-US" smtClean="0"/>
              <a:t>11/9/2017</a:t>
            </a:fld>
            <a:endParaRPr lang="en-US"/>
          </a:p>
        </p:txBody>
      </p:sp>
      <p:sp>
        <p:nvSpPr>
          <p:cNvPr id="6" name="Footer Placeholder 5"/>
          <p:cNvSpPr>
            <a:spLocks noGrp="1"/>
          </p:cNvSpPr>
          <p:nvPr>
            <p:ph type="ftr" sz="quarter" idx="11"/>
          </p:nvPr>
        </p:nvSpPr>
        <p:spPr/>
        <p:txBody>
          <a:bodyPr/>
          <a:lstStyle/>
          <a:p>
            <a:pPr>
              <a:defRPr/>
            </a:pPr>
            <a:r>
              <a:rPr lang="en-US"/>
              <a:t>Brustein &amp; Manasevit, PLLC © 2017. All rights reserved.</a:t>
            </a:r>
          </a:p>
        </p:txBody>
      </p:sp>
      <p:sp>
        <p:nvSpPr>
          <p:cNvPr id="7" name="Slide Number Placeholder 6"/>
          <p:cNvSpPr>
            <a:spLocks noGrp="1"/>
          </p:cNvSpPr>
          <p:nvPr>
            <p:ph type="sldNum" sz="quarter" idx="12"/>
          </p:nvPr>
        </p:nvSpPr>
        <p:spPr/>
        <p:txBody>
          <a:bodyPr/>
          <a:lstStyle/>
          <a:p>
            <a:pPr>
              <a:defRPr/>
            </a:pPr>
            <a:fld id="{C6A2B3BC-DF20-45A9-B814-E541710A72C9}" type="slidenum">
              <a:rPr lang="en-US" smtClean="0"/>
              <a:pPr>
                <a:defRPr/>
              </a:pPr>
              <a:t>‹#›</a:t>
            </a:fld>
            <a:endParaRPr lang="en-US"/>
          </a:p>
        </p:txBody>
      </p:sp>
    </p:spTree>
    <p:extLst>
      <p:ext uri="{BB962C8B-B14F-4D97-AF65-F5344CB8AC3E}">
        <p14:creationId xmlns:p14="http://schemas.microsoft.com/office/powerpoint/2010/main" val="1526289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9E64888-3231-4942-B3E9-58AA6009A0E8}" type="datetime1">
              <a:rPr lang="en-US" smtClean="0"/>
              <a:t>11/9/2017</a:t>
            </a:fld>
            <a:endParaRPr lang="en-US"/>
          </a:p>
        </p:txBody>
      </p:sp>
      <p:sp>
        <p:nvSpPr>
          <p:cNvPr id="8" name="Footer Placeholder 7"/>
          <p:cNvSpPr>
            <a:spLocks noGrp="1"/>
          </p:cNvSpPr>
          <p:nvPr>
            <p:ph type="ftr" sz="quarter" idx="11"/>
          </p:nvPr>
        </p:nvSpPr>
        <p:spPr/>
        <p:txBody>
          <a:bodyPr/>
          <a:lstStyle/>
          <a:p>
            <a:pPr>
              <a:defRPr/>
            </a:pPr>
            <a:r>
              <a:rPr lang="en-US"/>
              <a:t>Brustein &amp; Manasevit, PLLC © 2017. All rights reserved.</a:t>
            </a:r>
          </a:p>
        </p:txBody>
      </p:sp>
      <p:sp>
        <p:nvSpPr>
          <p:cNvPr id="9" name="Slide Number Placeholder 8"/>
          <p:cNvSpPr>
            <a:spLocks noGrp="1"/>
          </p:cNvSpPr>
          <p:nvPr>
            <p:ph type="sldNum" sz="quarter" idx="12"/>
          </p:nvPr>
        </p:nvSpPr>
        <p:spPr/>
        <p:txBody>
          <a:bodyPr/>
          <a:lstStyle/>
          <a:p>
            <a:pPr>
              <a:defRPr/>
            </a:pPr>
            <a:fld id="{50288C0B-847D-419E-BDFB-7821086B18C6}" type="slidenum">
              <a:rPr lang="en-US" smtClean="0"/>
              <a:pPr>
                <a:defRPr/>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214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3AD2950-93DE-49F0-96E2-BA22FFD44DDC}" type="datetime1">
              <a:rPr lang="en-US" smtClean="0"/>
              <a:t>11/9/2017</a:t>
            </a:fld>
            <a:endParaRPr lang="en-US"/>
          </a:p>
        </p:txBody>
      </p:sp>
      <p:sp>
        <p:nvSpPr>
          <p:cNvPr id="4" name="Footer Placeholder 3"/>
          <p:cNvSpPr>
            <a:spLocks noGrp="1"/>
          </p:cNvSpPr>
          <p:nvPr>
            <p:ph type="ftr" sz="quarter" idx="11"/>
          </p:nvPr>
        </p:nvSpPr>
        <p:spPr/>
        <p:txBody>
          <a:bodyPr/>
          <a:lstStyle/>
          <a:p>
            <a:pPr>
              <a:defRPr/>
            </a:pPr>
            <a:r>
              <a:rPr lang="en-US"/>
              <a:t>Brustein &amp; Manasevit, PLLC © 2017. All rights reserved.</a:t>
            </a:r>
          </a:p>
        </p:txBody>
      </p:sp>
      <p:sp>
        <p:nvSpPr>
          <p:cNvPr id="5" name="Slide Number Placeholder 4"/>
          <p:cNvSpPr>
            <a:spLocks noGrp="1"/>
          </p:cNvSpPr>
          <p:nvPr>
            <p:ph type="sldNum" sz="quarter" idx="12"/>
          </p:nvPr>
        </p:nvSpPr>
        <p:spPr/>
        <p:txBody>
          <a:bodyPr/>
          <a:lstStyle/>
          <a:p>
            <a:pPr>
              <a:defRPr/>
            </a:pPr>
            <a:fld id="{E895734D-EEE6-4D3E-8539-A1F3B4B32501}" type="slidenum">
              <a:rPr lang="en-US" smtClean="0"/>
              <a:pPr>
                <a:defRPr/>
              </a:pPr>
              <a:t>‹#›</a:t>
            </a:fld>
            <a:endParaRPr lang="en-US" b="0">
              <a:solidFill>
                <a:schemeClr val="tx2"/>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230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26908B5-99CF-481F-A85C-3C9F3EA33714}" type="datetime1">
              <a:rPr lang="en-US" smtClean="0"/>
              <a:t>11/9/2017</a:t>
            </a:fld>
            <a:endParaRPr lang="en-US"/>
          </a:p>
        </p:txBody>
      </p:sp>
      <p:sp>
        <p:nvSpPr>
          <p:cNvPr id="3" name="Footer Placeholder 2"/>
          <p:cNvSpPr>
            <a:spLocks noGrp="1"/>
          </p:cNvSpPr>
          <p:nvPr>
            <p:ph type="ftr" sz="quarter" idx="11"/>
          </p:nvPr>
        </p:nvSpPr>
        <p:spPr/>
        <p:txBody>
          <a:bodyPr/>
          <a:lstStyle/>
          <a:p>
            <a:pPr>
              <a:defRPr/>
            </a:pPr>
            <a:r>
              <a:rPr lang="en-US"/>
              <a:t>Brustein &amp; Manasevit, PLLC © 2017. All rights reserved.</a:t>
            </a:r>
          </a:p>
        </p:txBody>
      </p:sp>
      <p:sp>
        <p:nvSpPr>
          <p:cNvPr id="4" name="Slide Number Placeholder 3"/>
          <p:cNvSpPr>
            <a:spLocks noGrp="1"/>
          </p:cNvSpPr>
          <p:nvPr>
            <p:ph type="sldNum" sz="quarter" idx="12"/>
          </p:nvPr>
        </p:nvSpPr>
        <p:spPr/>
        <p:txBody>
          <a:bodyPr/>
          <a:lstStyle/>
          <a:p>
            <a:pPr>
              <a:defRPr/>
            </a:pPr>
            <a:fld id="{09037E4F-8B60-4FBB-9201-BBDAED772866}" type="slidenum">
              <a:rPr lang="en-US" smtClean="0"/>
              <a:pPr>
                <a:defRPr/>
              </a:pPr>
              <a:t>‹#›</a:t>
            </a:fld>
            <a:endParaRPr lang="en-US"/>
          </a:p>
        </p:txBody>
      </p:sp>
    </p:spTree>
    <p:extLst>
      <p:ext uri="{BB962C8B-B14F-4D97-AF65-F5344CB8AC3E}">
        <p14:creationId xmlns:p14="http://schemas.microsoft.com/office/powerpoint/2010/main" val="56292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2649D16-12EF-44A8-BB52-9A72A6120129}" type="datetime1">
              <a:rPr lang="en-US" smtClean="0"/>
              <a:t>11/9/2017</a:t>
            </a:fld>
            <a:endParaRPr lang="en-US"/>
          </a:p>
        </p:txBody>
      </p:sp>
      <p:sp>
        <p:nvSpPr>
          <p:cNvPr id="6" name="Footer Placeholder 5"/>
          <p:cNvSpPr>
            <a:spLocks noGrp="1"/>
          </p:cNvSpPr>
          <p:nvPr>
            <p:ph type="ftr" sz="quarter" idx="11"/>
          </p:nvPr>
        </p:nvSpPr>
        <p:spPr/>
        <p:txBody>
          <a:bodyPr/>
          <a:lstStyle/>
          <a:p>
            <a:pPr>
              <a:defRPr/>
            </a:pPr>
            <a:r>
              <a:rPr lang="en-US"/>
              <a:t>Brustein &amp; Manasevit, PLLC © 2017. All rights reserved.</a:t>
            </a:r>
          </a:p>
        </p:txBody>
      </p:sp>
      <p:sp>
        <p:nvSpPr>
          <p:cNvPr id="7" name="Slide Number Placeholder 6"/>
          <p:cNvSpPr>
            <a:spLocks noGrp="1"/>
          </p:cNvSpPr>
          <p:nvPr>
            <p:ph type="sldNum" sz="quarter" idx="12"/>
          </p:nvPr>
        </p:nvSpPr>
        <p:spPr/>
        <p:txBody>
          <a:bodyPr/>
          <a:lstStyle/>
          <a:p>
            <a:pPr>
              <a:defRPr/>
            </a:pPr>
            <a:fld id="{D33245CE-5B66-49AC-853B-1E8F9A15754D}" type="slidenum">
              <a:rPr lang="en-US" smtClean="0"/>
              <a:pPr>
                <a:defRPr/>
              </a:pPr>
              <a:t>‹#›</a:t>
            </a:fld>
            <a:endParaRPr lang="en-US" b="0">
              <a:solidFill>
                <a:schemeClr val="tx2"/>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13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AAF3242-87D0-4E25-B4AF-763A0C1BBF19}" type="datetime1">
              <a:rPr lang="en-US" smtClean="0"/>
              <a:t>11/9/2017</a:t>
            </a:fld>
            <a:endParaRPr lang="en-US"/>
          </a:p>
        </p:txBody>
      </p:sp>
      <p:sp>
        <p:nvSpPr>
          <p:cNvPr id="6" name="Footer Placeholder 5"/>
          <p:cNvSpPr>
            <a:spLocks noGrp="1"/>
          </p:cNvSpPr>
          <p:nvPr>
            <p:ph type="ftr" sz="quarter" idx="11"/>
          </p:nvPr>
        </p:nvSpPr>
        <p:spPr/>
        <p:txBody>
          <a:bodyPr/>
          <a:lstStyle/>
          <a:p>
            <a:r>
              <a:rPr lang="en-US"/>
              <a:t>Brustein &amp; Manasevit, PLLC © 2017. All rights reserved.</a:t>
            </a:r>
            <a:endParaRPr lang="en-US" dirty="0"/>
          </a:p>
        </p:txBody>
      </p:sp>
      <p:sp>
        <p:nvSpPr>
          <p:cNvPr id="7" name="Slide Number Placeholder 6"/>
          <p:cNvSpPr>
            <a:spLocks noGrp="1"/>
          </p:cNvSpPr>
          <p:nvPr>
            <p:ph type="sldNum" sz="quarter" idx="12"/>
          </p:nvPr>
        </p:nvSpPr>
        <p:spPr/>
        <p:txBody>
          <a:bodyPr/>
          <a:lstStyle/>
          <a:p>
            <a:pPr>
              <a:defRPr/>
            </a:pPr>
            <a:fld id="{BB562DAC-2FB8-426F-80A1-AE9C4C43EB6B}" type="slidenum">
              <a:rPr lang="en-US" smtClean="0"/>
              <a:pPr>
                <a:defRPr/>
              </a:pPr>
              <a:t>‹#›</a:t>
            </a:fld>
            <a:endParaRPr lang="en-US" b="0">
              <a:solidFill>
                <a:schemeClr val="tx2"/>
              </a:solidFill>
            </a:endParaRPr>
          </a:p>
        </p:txBody>
      </p:sp>
    </p:spTree>
    <p:extLst>
      <p:ext uri="{BB962C8B-B14F-4D97-AF65-F5344CB8AC3E}">
        <p14:creationId xmlns:p14="http://schemas.microsoft.com/office/powerpoint/2010/main" val="216833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414B80FC-336B-4C62-9F35-89B9354D4C34}" type="datetime1">
              <a:rPr lang="en-US" smtClean="0"/>
              <a:t>11/9/2017</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US"/>
              <a:t>Brustein &amp; Manasevit, PLLC © 2017. All rights reserved.</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2979780B-FFB1-4D5A-90EF-548D69F69344}" type="slidenum">
              <a:rPr lang="en-US" smtClean="0"/>
              <a:pPr>
                <a:defRPr/>
              </a:pPr>
              <a:t>‹#›</a:t>
            </a:fld>
            <a:endParaRPr lang="en-US" sz="1600" b="0" dirty="0">
              <a:solidFill>
                <a:schemeClr val="tx2"/>
              </a:solidFill>
            </a:endParaRPr>
          </a:p>
        </p:txBody>
      </p:sp>
    </p:spTree>
    <p:extLst>
      <p:ext uri="{BB962C8B-B14F-4D97-AF65-F5344CB8AC3E}">
        <p14:creationId xmlns:p14="http://schemas.microsoft.com/office/powerpoint/2010/main" val="3209476131"/>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Lst>
  <p:hf sldNum="0"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ruma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bruman.com/resources/" TargetMode="Externa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295400" y="1600200"/>
            <a:ext cx="6553200" cy="1389162"/>
          </a:xfrm>
          <a:extLst/>
        </p:spPr>
        <p:txBody>
          <a:bodyPr>
            <a:normAutofit fontScale="90000"/>
          </a:bodyPr>
          <a:lstStyle/>
          <a:p>
            <a:pPr>
              <a:defRPr/>
            </a:pPr>
            <a:r>
              <a:rPr lang="en-US" b="1" dirty="0"/>
              <a:t>Policies and Procedures: </a:t>
            </a:r>
            <a:r>
              <a:rPr lang="en-US" sz="4000" b="1" dirty="0"/>
              <a:t>Bare Minimum vs. Best Practice</a:t>
            </a:r>
            <a:endParaRPr lang="en-US" sz="4000" b="1"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type="subTitle" idx="1"/>
          </p:nvPr>
        </p:nvSpPr>
        <p:spPr>
          <a:xfrm>
            <a:off x="1676400" y="3581400"/>
            <a:ext cx="3048000" cy="1569720"/>
          </a:xfrm>
        </p:spPr>
        <p:txBody>
          <a:bodyPr>
            <a:noAutofit/>
          </a:bodyPr>
          <a:lstStyle/>
          <a:p>
            <a:pPr algn="l" eaLnBrk="1" fontAlgn="auto" hangingPunct="1">
              <a:spcBef>
                <a:spcPts val="0"/>
              </a:spcBef>
              <a:spcAft>
                <a:spcPts val="0"/>
              </a:spcAft>
              <a:buFont typeface="Wingdings 3"/>
              <a:buNone/>
              <a:defRPr/>
            </a:pPr>
            <a:r>
              <a:rPr lang="en-US" sz="1800" b="1" dirty="0">
                <a:solidFill>
                  <a:schemeClr val="tx1"/>
                </a:solidFill>
              </a:rPr>
              <a:t>Bonnie Graham, Esq.	</a:t>
            </a:r>
          </a:p>
          <a:p>
            <a:pPr algn="l" eaLnBrk="1" fontAlgn="auto" hangingPunct="1">
              <a:spcBef>
                <a:spcPts val="0"/>
              </a:spcBef>
              <a:spcAft>
                <a:spcPts val="0"/>
              </a:spcAft>
              <a:buFont typeface="Wingdings 3"/>
              <a:buNone/>
              <a:defRPr/>
            </a:pPr>
            <a:r>
              <a:rPr lang="en-US" sz="1800" b="1" dirty="0">
                <a:solidFill>
                  <a:schemeClr val="tx1"/>
                </a:solidFill>
              </a:rPr>
              <a:t>Brustein &amp; Manasevit, PLLC  </a:t>
            </a:r>
          </a:p>
          <a:p>
            <a:pPr algn="l" eaLnBrk="1" fontAlgn="auto" hangingPunct="1">
              <a:spcBef>
                <a:spcPts val="0"/>
              </a:spcBef>
              <a:spcAft>
                <a:spcPts val="0"/>
              </a:spcAft>
              <a:buFont typeface="Wingdings 3"/>
              <a:buNone/>
              <a:defRPr/>
            </a:pPr>
            <a:r>
              <a:rPr lang="en-US" sz="1800" b="1" dirty="0">
                <a:hlinkClick r:id="rId3"/>
              </a:rPr>
              <a:t>Bgraham@bruman.com</a:t>
            </a:r>
          </a:p>
          <a:p>
            <a:pPr algn="l" eaLnBrk="1" fontAlgn="auto" hangingPunct="1">
              <a:spcBef>
                <a:spcPts val="0"/>
              </a:spcBef>
              <a:spcAft>
                <a:spcPts val="0"/>
              </a:spcAft>
              <a:buFont typeface="Wingdings 3"/>
              <a:buNone/>
              <a:defRPr/>
            </a:pPr>
            <a:r>
              <a:rPr lang="en-US" sz="1800" b="1" dirty="0">
                <a:hlinkClick r:id="rId3"/>
              </a:rPr>
              <a:t>www.bruman.com</a:t>
            </a:r>
            <a:endParaRPr lang="en-US" sz="1800" b="1" dirty="0"/>
          </a:p>
          <a:p>
            <a:pPr algn="l" eaLnBrk="1" fontAlgn="auto" hangingPunct="1">
              <a:spcBef>
                <a:spcPts val="0"/>
              </a:spcBef>
              <a:spcAft>
                <a:spcPts val="0"/>
              </a:spcAft>
              <a:buFont typeface="Wingdings 3"/>
              <a:buNone/>
              <a:defRPr/>
            </a:pPr>
            <a:endParaRPr lang="en-US" sz="1800" b="1" dirty="0">
              <a:solidFill>
                <a:schemeClr val="tx1"/>
              </a:solidFill>
            </a:endParaRPr>
          </a:p>
          <a:p>
            <a:pPr algn="l" eaLnBrk="1" fontAlgn="auto" hangingPunct="1">
              <a:spcBef>
                <a:spcPts val="0"/>
              </a:spcBef>
              <a:spcAft>
                <a:spcPts val="0"/>
              </a:spcAft>
              <a:buFont typeface="Wingdings 3"/>
              <a:buNone/>
              <a:defRPr/>
            </a:pPr>
            <a:r>
              <a:rPr lang="en-US" sz="1800" b="1" dirty="0"/>
              <a:t>November </a:t>
            </a:r>
            <a:r>
              <a:rPr lang="en-US" sz="1800" b="1" dirty="0">
                <a:solidFill>
                  <a:schemeClr val="tx1"/>
                </a:solidFill>
              </a:rPr>
              <a:t>2017</a:t>
            </a:r>
          </a:p>
        </p:txBody>
      </p:sp>
      <p:sp>
        <p:nvSpPr>
          <p:cNvPr id="4" name="Footer Placeholder 3"/>
          <p:cNvSpPr>
            <a:spLocks noGrp="1"/>
          </p:cNvSpPr>
          <p:nvPr>
            <p:ph type="ftr" sz="quarter" idx="11"/>
          </p:nvPr>
        </p:nvSpPr>
        <p:spPr>
          <a:xfrm>
            <a:off x="33068" y="6569974"/>
            <a:ext cx="4064860" cy="279400"/>
          </a:xfrm>
        </p:spPr>
        <p:txBody>
          <a:bodyPr/>
          <a:lstStyle/>
          <a:p>
            <a:pPr>
              <a:defRPr/>
            </a:pPr>
            <a:r>
              <a:rPr lang="en-US" dirty="0"/>
              <a:t>Brustein &amp; Manasevit, PLLC © 2017.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a:t>Uniform Grant Guidance</a:t>
            </a:r>
          </a:p>
        </p:txBody>
      </p:sp>
      <p:sp>
        <p:nvSpPr>
          <p:cNvPr id="28675" name="Content Placeholder 2"/>
          <p:cNvSpPr>
            <a:spLocks noGrp="1"/>
          </p:cNvSpPr>
          <p:nvPr>
            <p:ph idx="1"/>
          </p:nvPr>
        </p:nvSpPr>
        <p:spPr>
          <a:xfrm>
            <a:off x="838200" y="2438400"/>
            <a:ext cx="7772400" cy="3886200"/>
          </a:xfrm>
        </p:spPr>
        <p:txBody>
          <a:bodyPr>
            <a:noAutofit/>
          </a:bodyPr>
          <a:lstStyle/>
          <a:p>
            <a:pPr eaLnBrk="1" hangingPunct="1">
              <a:spcBef>
                <a:spcPts val="0"/>
              </a:spcBef>
              <a:spcAft>
                <a:spcPts val="0"/>
              </a:spcAft>
            </a:pPr>
            <a:r>
              <a:rPr lang="en-US" altLang="en-US" dirty="0"/>
              <a:t>Written policies and procedures are required!</a:t>
            </a:r>
          </a:p>
          <a:p>
            <a:pPr lvl="1" eaLnBrk="1" hangingPunct="1">
              <a:spcBef>
                <a:spcPts val="0"/>
              </a:spcBef>
              <a:spcAft>
                <a:spcPts val="0"/>
              </a:spcAft>
            </a:pPr>
            <a:r>
              <a:rPr lang="en-US" altLang="en-US" sz="2400" dirty="0">
                <a:solidFill>
                  <a:schemeClr val="tx1"/>
                </a:solidFill>
              </a:rPr>
              <a:t>Written Cash Management Procedure - 200.302(b)(6) &amp; 200.305</a:t>
            </a:r>
          </a:p>
          <a:p>
            <a:pPr lvl="1" eaLnBrk="1" hangingPunct="1">
              <a:spcBef>
                <a:spcPts val="0"/>
              </a:spcBef>
              <a:spcAft>
                <a:spcPts val="0"/>
              </a:spcAft>
            </a:pPr>
            <a:r>
              <a:rPr lang="en-US" altLang="en-US" sz="2400" dirty="0">
                <a:solidFill>
                  <a:schemeClr val="tx1"/>
                </a:solidFill>
              </a:rPr>
              <a:t>Written </a:t>
            </a:r>
            <a:r>
              <a:rPr lang="en-US" altLang="en-US" sz="2400" dirty="0" err="1">
                <a:solidFill>
                  <a:schemeClr val="tx1"/>
                </a:solidFill>
              </a:rPr>
              <a:t>Allowability</a:t>
            </a:r>
            <a:r>
              <a:rPr lang="en-US" altLang="en-US" sz="2400" dirty="0">
                <a:solidFill>
                  <a:schemeClr val="tx1"/>
                </a:solidFill>
              </a:rPr>
              <a:t> Procedures - 200.302(b)(7)</a:t>
            </a:r>
          </a:p>
          <a:p>
            <a:pPr lvl="1" eaLnBrk="1" hangingPunct="1">
              <a:spcBef>
                <a:spcPts val="0"/>
              </a:spcBef>
              <a:spcAft>
                <a:spcPts val="0"/>
              </a:spcAft>
            </a:pPr>
            <a:r>
              <a:rPr lang="en-US" altLang="en-US" sz="2400" dirty="0">
                <a:solidFill>
                  <a:schemeClr val="tx1"/>
                </a:solidFill>
              </a:rPr>
              <a:t>Written Conflicts of Interest Policy - 200.318(c)</a:t>
            </a:r>
          </a:p>
          <a:p>
            <a:pPr lvl="1" eaLnBrk="1" hangingPunct="1">
              <a:spcBef>
                <a:spcPts val="0"/>
              </a:spcBef>
              <a:spcAft>
                <a:spcPts val="0"/>
              </a:spcAft>
            </a:pPr>
            <a:r>
              <a:rPr lang="en-US" altLang="en-US" sz="2400" dirty="0">
                <a:solidFill>
                  <a:schemeClr val="tx1"/>
                </a:solidFill>
              </a:rPr>
              <a:t>Written Procurement Procedures - 200.319(c)</a:t>
            </a:r>
          </a:p>
          <a:p>
            <a:pPr lvl="1" eaLnBrk="1" hangingPunct="1">
              <a:spcBef>
                <a:spcPts val="0"/>
              </a:spcBef>
              <a:spcAft>
                <a:spcPts val="0"/>
              </a:spcAft>
            </a:pPr>
            <a:r>
              <a:rPr lang="en-US" altLang="en-US" sz="2400" dirty="0">
                <a:solidFill>
                  <a:schemeClr val="tx1"/>
                </a:solidFill>
              </a:rPr>
              <a:t>Written Method for Conducting Technical Evaluations of Proposals and Selecting Recipients - 200.320(d)(3)</a:t>
            </a:r>
          </a:p>
          <a:p>
            <a:pPr lvl="1" eaLnBrk="1" hangingPunct="1">
              <a:spcBef>
                <a:spcPts val="0"/>
              </a:spcBef>
              <a:spcAft>
                <a:spcPts val="0"/>
              </a:spcAft>
            </a:pPr>
            <a:r>
              <a:rPr lang="en-US" altLang="en-US" sz="2400" dirty="0">
                <a:solidFill>
                  <a:schemeClr val="tx1"/>
                </a:solidFill>
              </a:rPr>
              <a:t>Written Travel Policy - 200.474(b)</a:t>
            </a:r>
          </a:p>
          <a:p>
            <a:pPr lvl="1">
              <a:spcBef>
                <a:spcPts val="0"/>
              </a:spcBef>
              <a:spcAft>
                <a:spcPts val="0"/>
              </a:spcAft>
            </a:pPr>
            <a:r>
              <a:rPr lang="en-US" sz="2400" dirty="0">
                <a:solidFill>
                  <a:schemeClr val="tx1"/>
                </a:solidFill>
              </a:rPr>
              <a:t>**Procedures for managing equipment - § 200.313(d)</a:t>
            </a:r>
          </a:p>
          <a:p>
            <a:pPr lvl="1" eaLnBrk="1" hangingPunct="1">
              <a:spcBef>
                <a:spcPts val="0"/>
              </a:spcBef>
              <a:spcAft>
                <a:spcPts val="0"/>
              </a:spcAft>
            </a:pPr>
            <a:endParaRPr lang="en-US" altLang="en-US" sz="2400" dirty="0">
              <a:solidFill>
                <a:schemeClr val="tx1"/>
              </a:solidFill>
            </a:endParaRPr>
          </a:p>
        </p:txBody>
      </p:sp>
      <p:sp>
        <p:nvSpPr>
          <p:cNvPr id="2" name="Footer Placeholder 1"/>
          <p:cNvSpPr>
            <a:spLocks noGrp="1"/>
          </p:cNvSpPr>
          <p:nvPr>
            <p:ph type="ftr" sz="quarter" idx="11"/>
          </p:nvPr>
        </p:nvSpPr>
        <p:spPr>
          <a:xfrm>
            <a:off x="533400" y="6477000"/>
            <a:ext cx="5104667" cy="279400"/>
          </a:xfrm>
        </p:spPr>
        <p:txBody>
          <a:bodyPr/>
          <a:lstStyle/>
          <a:p>
            <a:pPr>
              <a:defRPr/>
            </a:pPr>
            <a:r>
              <a:rPr lang="en-US" dirty="0"/>
              <a:t>Brustein &amp; Manasevit, PLLC © 2017. All rights reserved.</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381000" y="1295400"/>
            <a:ext cx="8382000" cy="1752600"/>
          </a:xfrm>
        </p:spPr>
        <p:txBody>
          <a:bodyPr/>
          <a:lstStyle/>
          <a:p>
            <a:pPr marL="0" indent="0" algn="ctr" eaLnBrk="1" hangingPunct="1">
              <a:buFont typeface="Wingdings 3" panose="05040102010807070707" pitchFamily="18" charset="2"/>
              <a:buNone/>
            </a:pPr>
            <a:r>
              <a:rPr lang="en-US" altLang="en-US" sz="3600" b="1" dirty="0"/>
              <a:t>Audit Resolution</a:t>
            </a:r>
          </a:p>
        </p:txBody>
      </p:sp>
      <p:pic>
        <p:nvPicPr>
          <p:cNvPr id="10035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4525" y="3276600"/>
            <a:ext cx="277495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1066800" y="6477000"/>
            <a:ext cx="5104667" cy="279400"/>
          </a:xfrm>
        </p:spPr>
        <p:txBody>
          <a:bodyPr/>
          <a:lstStyle/>
          <a:p>
            <a:pPr>
              <a:defRPr/>
            </a:pPr>
            <a:r>
              <a:rPr lang="en-US" dirty="0"/>
              <a:t>Brustein &amp; Manasevit, PLLC © 2017. All rights reserved.</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altLang="en-US" dirty="0"/>
              <a:t>Audit Resolution</a:t>
            </a:r>
          </a:p>
        </p:txBody>
      </p:sp>
      <p:sp>
        <p:nvSpPr>
          <p:cNvPr id="102403" name="Content Placeholder 2"/>
          <p:cNvSpPr>
            <a:spLocks noGrp="1"/>
          </p:cNvSpPr>
          <p:nvPr>
            <p:ph idx="1"/>
          </p:nvPr>
        </p:nvSpPr>
        <p:spPr/>
        <p:txBody>
          <a:bodyPr/>
          <a:lstStyle/>
          <a:p>
            <a:pPr eaLnBrk="1" hangingPunct="1"/>
            <a:r>
              <a:rPr lang="en-US" altLang="en-US" dirty="0"/>
              <a:t>Single Audit</a:t>
            </a:r>
          </a:p>
          <a:p>
            <a:pPr eaLnBrk="1" hangingPunct="1"/>
            <a:r>
              <a:rPr lang="en-US" altLang="en-US" dirty="0"/>
              <a:t>EDGAR, Subpart F</a:t>
            </a:r>
          </a:p>
          <a:p>
            <a:pPr eaLnBrk="1" hangingPunct="1"/>
            <a:r>
              <a:rPr lang="en-US" altLang="en-US" dirty="0"/>
              <a:t>Resolution of Findings</a:t>
            </a:r>
          </a:p>
        </p:txBody>
      </p:sp>
      <p:sp>
        <p:nvSpPr>
          <p:cNvPr id="2" name="Footer Placeholder 1"/>
          <p:cNvSpPr>
            <a:spLocks noGrp="1"/>
          </p:cNvSpPr>
          <p:nvPr>
            <p:ph type="ftr" sz="quarter" idx="11"/>
          </p:nvPr>
        </p:nvSpPr>
        <p:spPr>
          <a:xfrm>
            <a:off x="1066800" y="6545943"/>
            <a:ext cx="5104667" cy="279400"/>
          </a:xfrm>
        </p:spPr>
        <p:txBody>
          <a:bodyPr/>
          <a:lstStyle/>
          <a:p>
            <a:pPr>
              <a:defRPr/>
            </a:pPr>
            <a:r>
              <a:rPr lang="en-US" dirty="0"/>
              <a:t>Brustein &amp; Manasevit, PLLC © 2017. All rights reserved.</a:t>
            </a:r>
          </a:p>
        </p:txBody>
      </p:sp>
      <p:pic>
        <p:nvPicPr>
          <p:cNvPr id="5" name="Picture 2" descr="C:\Users\blittle\AppData\Local\Microsoft\Windows\Temporary Internet Files\Content.IE5\C1BRUR23\MC90007880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9729" y="3597729"/>
            <a:ext cx="4052888"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1143000"/>
            <a:ext cx="8305800" cy="1143000"/>
          </a:xfrm>
        </p:spPr>
        <p:txBody>
          <a:bodyPr>
            <a:normAutofit/>
          </a:bodyPr>
          <a:lstStyle/>
          <a:p>
            <a:pPr eaLnBrk="1" hangingPunct="1">
              <a:defRPr/>
            </a:pPr>
            <a:r>
              <a:rPr lang="en-US" altLang="en-US" sz="4200" dirty="0">
                <a:ea typeface="ＭＳ Ｐゴシック" pitchFamily="34" charset="-128"/>
              </a:rPr>
              <a:t>Auditee Responsibilities</a:t>
            </a:r>
          </a:p>
        </p:txBody>
      </p:sp>
      <p:sp>
        <p:nvSpPr>
          <p:cNvPr id="21507" name="Content Placeholder 2"/>
          <p:cNvSpPr>
            <a:spLocks noGrp="1"/>
          </p:cNvSpPr>
          <p:nvPr>
            <p:ph idx="4294967295"/>
          </p:nvPr>
        </p:nvSpPr>
        <p:spPr>
          <a:xfrm>
            <a:off x="990600" y="3048000"/>
            <a:ext cx="5216525" cy="2370138"/>
          </a:xfrm>
        </p:spPr>
        <p:txBody>
          <a:bodyPr anchor="ctr">
            <a:noAutofit/>
          </a:bodyPr>
          <a:lstStyle/>
          <a:p>
            <a:pPr eaLnBrk="1" hangingPunct="1"/>
            <a:r>
              <a:rPr lang="en-US" altLang="en-US" sz="2800" dirty="0">
                <a:ea typeface="MS PGothic" panose="020B0600070205080204" pitchFamily="34" charset="-128"/>
              </a:rPr>
              <a:t>Arrange single audit</a:t>
            </a:r>
          </a:p>
          <a:p>
            <a:pPr lvl="1" eaLnBrk="1" hangingPunct="1"/>
            <a:r>
              <a:rPr lang="en-US" altLang="en-US" sz="2400" dirty="0">
                <a:ea typeface="MS PGothic" panose="020B0600070205080204" pitchFamily="34" charset="-128"/>
              </a:rPr>
              <a:t>Must follow procurement standards</a:t>
            </a:r>
          </a:p>
          <a:p>
            <a:pPr eaLnBrk="1" hangingPunct="1"/>
            <a:r>
              <a:rPr lang="en-US" altLang="en-US" sz="2800" dirty="0">
                <a:ea typeface="MS PGothic" panose="020B0600070205080204" pitchFamily="34" charset="-128"/>
              </a:rPr>
              <a:t>Prepare financial statements</a:t>
            </a:r>
          </a:p>
          <a:p>
            <a:pPr eaLnBrk="1" hangingPunct="1"/>
            <a:r>
              <a:rPr lang="en-US" altLang="en-US" sz="2800" dirty="0">
                <a:ea typeface="MS PGothic" panose="020B0600070205080204" pitchFamily="34" charset="-128"/>
              </a:rPr>
              <a:t>Follow up and corrective action on findings</a:t>
            </a:r>
          </a:p>
          <a:p>
            <a:pPr eaLnBrk="1" hangingPunct="1"/>
            <a:r>
              <a:rPr lang="en-US" altLang="en-US" sz="2800" dirty="0">
                <a:ea typeface="MS PGothic" panose="020B0600070205080204" pitchFamily="34" charset="-128"/>
              </a:rPr>
              <a:t>Provide access (2 C.F.R. 200.508)</a:t>
            </a:r>
          </a:p>
        </p:txBody>
      </p:sp>
      <p:sp>
        <p:nvSpPr>
          <p:cNvPr id="21509" name="TextBox 5"/>
          <p:cNvSpPr txBox="1">
            <a:spLocks noChangeArrowheads="1"/>
          </p:cNvSpPr>
          <p:nvPr/>
        </p:nvSpPr>
        <p:spPr bwMode="auto">
          <a:xfrm>
            <a:off x="2202425" y="6492875"/>
            <a:ext cx="3810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eaLnBrk="0" fontAlgn="base" hangingPunct="0">
              <a:spcBef>
                <a:spcPct val="0"/>
              </a:spcBef>
              <a:spcAft>
                <a:spcPct val="0"/>
              </a:spcAft>
              <a:defRPr>
                <a:solidFill>
                  <a:schemeClr val="tx1"/>
                </a:solidFill>
                <a:latin typeface="Century Schoolbook"/>
              </a:defRPr>
            </a:lvl6pPr>
            <a:lvl7pPr marL="2971800" indent="-228600" eaLnBrk="0" fontAlgn="base" hangingPunct="0">
              <a:spcBef>
                <a:spcPct val="0"/>
              </a:spcBef>
              <a:spcAft>
                <a:spcPct val="0"/>
              </a:spcAft>
              <a:defRPr>
                <a:solidFill>
                  <a:schemeClr val="tx1"/>
                </a:solidFill>
                <a:latin typeface="Century Schoolbook"/>
              </a:defRPr>
            </a:lvl7pPr>
            <a:lvl8pPr marL="3429000" indent="-228600" eaLnBrk="0" fontAlgn="base" hangingPunct="0">
              <a:spcBef>
                <a:spcPct val="0"/>
              </a:spcBef>
              <a:spcAft>
                <a:spcPct val="0"/>
              </a:spcAft>
              <a:defRPr>
                <a:solidFill>
                  <a:schemeClr val="tx1"/>
                </a:solidFill>
                <a:latin typeface="Century Schoolbook"/>
              </a:defRPr>
            </a:lvl8pPr>
            <a:lvl9pPr marL="3886200" indent="-228600" eaLnBrk="0" fontAlgn="base" hangingPunct="0">
              <a:spcBef>
                <a:spcPct val="0"/>
              </a:spcBef>
              <a:spcAft>
                <a:spcPct val="0"/>
              </a:spcAft>
              <a:defRPr>
                <a:solidFill>
                  <a:schemeClr val="tx1"/>
                </a:solidFill>
                <a:latin typeface="Century Schoolbook"/>
              </a:defRPr>
            </a:lvl9pPr>
          </a:lstStyle>
          <a:p>
            <a:pPr algn="ctr"/>
            <a:endParaRPr lang="en-US" altLang="en-US" sz="1000" dirty="0">
              <a:latin typeface="Century Gothic" panose="020B0502020202020204" pitchFamily="34" charset="0"/>
              <a:ea typeface="MS PGothic" panose="020B0600070205080204" pitchFamily="34" charset="-128"/>
            </a:endParaRPr>
          </a:p>
        </p:txBody>
      </p:sp>
      <p:sp>
        <p:nvSpPr>
          <p:cNvPr id="2" name="Footer Placeholder 1"/>
          <p:cNvSpPr>
            <a:spLocks noGrp="1"/>
          </p:cNvSpPr>
          <p:nvPr>
            <p:ph type="ftr" sz="quarter" idx="11"/>
          </p:nvPr>
        </p:nvSpPr>
        <p:spPr>
          <a:xfrm>
            <a:off x="914400" y="6492875"/>
            <a:ext cx="3852394" cy="309724"/>
          </a:xfrm>
        </p:spPr>
        <p:txBody>
          <a:bodyPr/>
          <a:lstStyle/>
          <a:p>
            <a:r>
              <a:rPr lang="en-US" dirty="0"/>
              <a:t>Brustein &amp; Manasevit, PLLC © 2017. All rights reserved.</a:t>
            </a:r>
          </a:p>
        </p:txBody>
      </p:sp>
    </p:spTree>
    <p:extLst>
      <p:ext uri="{BB962C8B-B14F-4D97-AF65-F5344CB8AC3E}">
        <p14:creationId xmlns:p14="http://schemas.microsoft.com/office/powerpoint/2010/main" val="181346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083" y="1186130"/>
            <a:ext cx="8340213" cy="923007"/>
          </a:xfrm>
        </p:spPr>
        <p:txBody>
          <a:bodyPr>
            <a:noAutofit/>
          </a:bodyPr>
          <a:lstStyle/>
          <a:p>
            <a:pPr eaLnBrk="1" fontAlgn="auto" hangingPunct="1">
              <a:spcAft>
                <a:spcPts val="0"/>
              </a:spcAft>
              <a:defRPr/>
            </a:pPr>
            <a:r>
              <a:rPr lang="en-US" sz="4000" dirty="0"/>
              <a:t>Corrective Action Plan </a:t>
            </a:r>
            <a:r>
              <a:rPr lang="en-US" sz="6000" dirty="0"/>
              <a:t/>
            </a:r>
            <a:br>
              <a:rPr lang="en-US" sz="6000" dirty="0"/>
            </a:br>
            <a:r>
              <a:rPr lang="en-US" sz="3200" dirty="0"/>
              <a:t>2 C.F.R. 200.511(c)</a:t>
            </a:r>
          </a:p>
        </p:txBody>
      </p:sp>
      <p:sp>
        <p:nvSpPr>
          <p:cNvPr id="22531" name="Content Placeholder 2"/>
          <p:cNvSpPr>
            <a:spLocks noGrp="1"/>
          </p:cNvSpPr>
          <p:nvPr>
            <p:ph sz="quarter" idx="1"/>
          </p:nvPr>
        </p:nvSpPr>
        <p:spPr>
          <a:xfrm>
            <a:off x="838200" y="2438401"/>
            <a:ext cx="7467600" cy="3962400"/>
          </a:xfrm>
        </p:spPr>
        <p:txBody>
          <a:bodyPr>
            <a:normAutofit fontScale="92500"/>
          </a:bodyPr>
          <a:lstStyle/>
          <a:p>
            <a:pPr eaLnBrk="1" hangingPunct="1"/>
            <a:r>
              <a:rPr lang="en-US" altLang="en-US" b="1" i="1" dirty="0"/>
              <a:t>Corrective action plan</a:t>
            </a:r>
            <a:r>
              <a:rPr lang="en-US" altLang="en-US" i="1" dirty="0"/>
              <a:t>.</a:t>
            </a:r>
            <a:r>
              <a:rPr lang="en-US" altLang="en-US" dirty="0"/>
              <a:t> At the completion of the audit, the auditee must prepare … a corrective action plan to address each audit finding included in the current year auditor's reports. </a:t>
            </a:r>
          </a:p>
          <a:p>
            <a:pPr eaLnBrk="1" hangingPunct="1"/>
            <a:r>
              <a:rPr lang="en-US" altLang="en-US" dirty="0"/>
              <a:t>The corrective action plan must provide the name(s) of the contact person(s) responsible for corrective action, the corrective action planned, and the anticipated completion date. </a:t>
            </a:r>
          </a:p>
          <a:p>
            <a:pPr eaLnBrk="1" hangingPunct="1"/>
            <a:r>
              <a:rPr lang="en-US" altLang="en-US" dirty="0"/>
              <a:t>If the auditee does not agree with the audit findings or believes corrective action is not required, then the corrective action plan must include an explanation and specific reasons.</a:t>
            </a:r>
          </a:p>
        </p:txBody>
      </p:sp>
      <p:sp>
        <p:nvSpPr>
          <p:cNvPr id="3" name="Footer Placeholder 2"/>
          <p:cNvSpPr>
            <a:spLocks noGrp="1"/>
          </p:cNvSpPr>
          <p:nvPr>
            <p:ph type="ftr" sz="quarter" idx="11"/>
          </p:nvPr>
        </p:nvSpPr>
        <p:spPr>
          <a:xfrm>
            <a:off x="1219200" y="6400800"/>
            <a:ext cx="3852394" cy="309724"/>
          </a:xfrm>
        </p:spPr>
        <p:txBody>
          <a:bodyPr/>
          <a:lstStyle/>
          <a:p>
            <a:r>
              <a:rPr lang="en-US" dirty="0"/>
              <a:t>Brustein &amp; Manasevit, PLLC © 2017. All rights reserved.</a:t>
            </a:r>
          </a:p>
        </p:txBody>
      </p:sp>
    </p:spTree>
    <p:extLst>
      <p:ext uri="{BB962C8B-B14F-4D97-AF65-F5344CB8AC3E}">
        <p14:creationId xmlns:p14="http://schemas.microsoft.com/office/powerpoint/2010/main" val="95889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Cooperative Audit Resolution (CAROI)</a:t>
            </a:r>
          </a:p>
        </p:txBody>
      </p:sp>
      <p:sp>
        <p:nvSpPr>
          <p:cNvPr id="3" name="Content Placeholder 2"/>
          <p:cNvSpPr>
            <a:spLocks noGrp="1"/>
          </p:cNvSpPr>
          <p:nvPr>
            <p:ph sz="quarter" idx="1"/>
          </p:nvPr>
        </p:nvSpPr>
        <p:spPr>
          <a:xfrm>
            <a:off x="762000" y="2362200"/>
            <a:ext cx="7467600" cy="4361760"/>
          </a:xfrm>
        </p:spPr>
        <p:txBody>
          <a:bodyPr>
            <a:normAutofit/>
          </a:bodyPr>
          <a:lstStyle/>
          <a:p>
            <a:pPr marL="274320" indent="-274320" eaLnBrk="1" fontAlgn="auto" hangingPunct="1">
              <a:spcAft>
                <a:spcPts val="0"/>
              </a:spcAft>
              <a:buFont typeface="Wingdings"/>
              <a:buChar char=""/>
              <a:defRPr/>
            </a:pPr>
            <a:r>
              <a:rPr lang="en-US" altLang="en-US" sz="3200" dirty="0"/>
              <a:t>200.513: The Federal awarding agency must use cooperative audit resolution to improve federal program outcomes</a:t>
            </a:r>
          </a:p>
          <a:p>
            <a:pPr marL="640080" lvl="1" indent="-274320" eaLnBrk="1" fontAlgn="auto" hangingPunct="1">
              <a:spcAft>
                <a:spcPts val="0"/>
              </a:spcAft>
              <a:buFont typeface="Wingdings 2"/>
              <a:buChar char=""/>
              <a:defRPr/>
            </a:pPr>
            <a:r>
              <a:rPr lang="en-US" altLang="en-US" sz="2600" dirty="0"/>
              <a:t>Cooperative Audit Resolution means the use of audit follow-up techniques which promote prompt corrective action by improving communication, fostering collaboration, promoting trust and developing an understanding between the Federal agency and non-Federal entity (200.25). </a:t>
            </a:r>
          </a:p>
          <a:p>
            <a:pPr marL="274320" indent="-274320" eaLnBrk="1" fontAlgn="auto" hangingPunct="1">
              <a:spcAft>
                <a:spcPts val="0"/>
              </a:spcAft>
              <a:buFont typeface="Wingdings"/>
              <a:buChar char=""/>
              <a:defRPr/>
            </a:pPr>
            <a:endParaRPr lang="en-US" dirty="0"/>
          </a:p>
        </p:txBody>
      </p:sp>
      <p:sp>
        <p:nvSpPr>
          <p:cNvPr id="4" name="Footer Placeholder 3"/>
          <p:cNvSpPr>
            <a:spLocks noGrp="1"/>
          </p:cNvSpPr>
          <p:nvPr>
            <p:ph type="ftr" sz="quarter" idx="11"/>
          </p:nvPr>
        </p:nvSpPr>
        <p:spPr>
          <a:xfrm>
            <a:off x="762000" y="6526505"/>
            <a:ext cx="3852394" cy="309724"/>
          </a:xfrm>
        </p:spPr>
        <p:txBody>
          <a:bodyPr/>
          <a:lstStyle/>
          <a:p>
            <a:r>
              <a:rPr lang="en-US" dirty="0"/>
              <a:t>Brustein &amp; Manasevit, PLLC © 2017. All rights reserved.</a:t>
            </a:r>
          </a:p>
        </p:txBody>
      </p:sp>
    </p:spTree>
    <p:extLst>
      <p:ext uri="{BB962C8B-B14F-4D97-AF65-F5344CB8AC3E}">
        <p14:creationId xmlns:p14="http://schemas.microsoft.com/office/powerpoint/2010/main" val="137392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p:cNvSpPr>
          <p:nvPr>
            <p:ph idx="1"/>
          </p:nvPr>
        </p:nvSpPr>
        <p:spPr>
          <a:xfrm>
            <a:off x="381000" y="1828800"/>
            <a:ext cx="8382000" cy="1143000"/>
          </a:xfrm>
        </p:spPr>
        <p:txBody>
          <a:bodyPr/>
          <a:lstStyle/>
          <a:p>
            <a:pPr marL="0" indent="0" algn="ctr" eaLnBrk="1" hangingPunct="1">
              <a:buFont typeface="Wingdings 3" panose="05040102010807070707" pitchFamily="18" charset="2"/>
              <a:buNone/>
            </a:pPr>
            <a:r>
              <a:rPr lang="en-US" altLang="en-US" sz="3600" b="1"/>
              <a:t>Programmatic Fiscal Requirements</a:t>
            </a:r>
          </a:p>
        </p:txBody>
      </p:sp>
      <p:pic>
        <p:nvPicPr>
          <p:cNvPr id="1044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971800"/>
            <a:ext cx="4229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990600" y="6578600"/>
            <a:ext cx="5104667" cy="279400"/>
          </a:xfrm>
        </p:spPr>
        <p:txBody>
          <a:bodyPr/>
          <a:lstStyle/>
          <a:p>
            <a:pPr>
              <a:defRPr/>
            </a:pPr>
            <a:r>
              <a:rPr lang="en-US" dirty="0"/>
              <a:t>Brustein &amp; Manasevit, PLLC © 2017. All rights reserved.</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fontScale="90000"/>
          </a:bodyPr>
          <a:lstStyle/>
          <a:p>
            <a:pPr eaLnBrk="1" hangingPunct="1"/>
            <a:r>
              <a:rPr lang="en-US" altLang="en-US"/>
              <a:t>Programmatic Fiscal Requirements</a:t>
            </a:r>
          </a:p>
        </p:txBody>
      </p:sp>
      <p:sp>
        <p:nvSpPr>
          <p:cNvPr id="106499" name="Content Placeholder 2"/>
          <p:cNvSpPr>
            <a:spLocks noGrp="1"/>
          </p:cNvSpPr>
          <p:nvPr>
            <p:ph idx="1"/>
          </p:nvPr>
        </p:nvSpPr>
        <p:spPr/>
        <p:txBody>
          <a:bodyPr>
            <a:normAutofit/>
          </a:bodyPr>
          <a:lstStyle/>
          <a:p>
            <a:pPr eaLnBrk="1" hangingPunct="1"/>
            <a:r>
              <a:rPr lang="en-US" altLang="en-US" sz="2800" dirty="0"/>
              <a:t>Supplement Not Supplant</a:t>
            </a:r>
          </a:p>
          <a:p>
            <a:pPr eaLnBrk="1" hangingPunct="1"/>
            <a:r>
              <a:rPr lang="en-US" altLang="en-US" sz="2800" dirty="0"/>
              <a:t>Maintenance of Effort</a:t>
            </a:r>
          </a:p>
          <a:p>
            <a:pPr eaLnBrk="1" hangingPunct="1"/>
            <a:r>
              <a:rPr lang="en-US" altLang="en-US" sz="2800" dirty="0"/>
              <a:t>Matching and Cost Sharing</a:t>
            </a:r>
          </a:p>
          <a:p>
            <a:pPr eaLnBrk="1" hangingPunct="1"/>
            <a:r>
              <a:rPr lang="en-US" altLang="en-US" sz="2800" dirty="0"/>
              <a:t>Hold Harmless</a:t>
            </a:r>
          </a:p>
        </p:txBody>
      </p:sp>
      <p:sp>
        <p:nvSpPr>
          <p:cNvPr id="2" name="Footer Placeholder 1"/>
          <p:cNvSpPr>
            <a:spLocks noGrp="1"/>
          </p:cNvSpPr>
          <p:nvPr>
            <p:ph type="ftr" sz="quarter" idx="11"/>
          </p:nvPr>
        </p:nvSpPr>
        <p:spPr>
          <a:xfrm>
            <a:off x="990600" y="6556829"/>
            <a:ext cx="5104667" cy="279400"/>
          </a:xfrm>
        </p:spPr>
        <p:txBody>
          <a:bodyPr/>
          <a:lstStyle/>
          <a:p>
            <a:pPr>
              <a:defRPr/>
            </a:pPr>
            <a:r>
              <a:rPr lang="en-US" dirty="0"/>
              <a:t>Brustein &amp; Manasevit, PLLC © 2017. All rights reserved.</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381000" y="1828800"/>
            <a:ext cx="8382000" cy="1143000"/>
          </a:xfrm>
        </p:spPr>
        <p:txBody>
          <a:bodyPr/>
          <a:lstStyle/>
          <a:p>
            <a:pPr marL="0" indent="0" algn="ctr" eaLnBrk="1" hangingPunct="1">
              <a:buFont typeface="Wingdings 3" panose="05040102010807070707" pitchFamily="18" charset="2"/>
              <a:buNone/>
            </a:pPr>
            <a:r>
              <a:rPr lang="en-US" altLang="en-US" sz="3600" b="1"/>
              <a:t>Programmatic Requirements</a:t>
            </a:r>
          </a:p>
        </p:txBody>
      </p:sp>
      <p:pic>
        <p:nvPicPr>
          <p:cNvPr id="1085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2667000"/>
            <a:ext cx="2251075"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894129" y="6562271"/>
            <a:ext cx="5104667" cy="279400"/>
          </a:xfrm>
        </p:spPr>
        <p:txBody>
          <a:bodyPr/>
          <a:lstStyle/>
          <a:p>
            <a:pPr>
              <a:defRPr/>
            </a:pPr>
            <a:r>
              <a:rPr lang="en-US" dirty="0"/>
              <a:t>Brustein &amp; Manasevit, PLLC © 2017. All rights reserved.</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altLang="en-US"/>
              <a:t>Programmatic Requirements</a:t>
            </a:r>
          </a:p>
        </p:txBody>
      </p:sp>
      <p:sp>
        <p:nvSpPr>
          <p:cNvPr id="110595" name="Content Placeholder 2"/>
          <p:cNvSpPr>
            <a:spLocks noGrp="1"/>
          </p:cNvSpPr>
          <p:nvPr>
            <p:ph idx="1"/>
          </p:nvPr>
        </p:nvSpPr>
        <p:spPr/>
        <p:txBody>
          <a:bodyPr>
            <a:normAutofit/>
          </a:bodyPr>
          <a:lstStyle/>
          <a:p>
            <a:pPr eaLnBrk="1" hangingPunct="1"/>
            <a:r>
              <a:rPr lang="en-US" altLang="en-US" sz="2800" dirty="0"/>
              <a:t>Programmatic Compliance</a:t>
            </a:r>
          </a:p>
          <a:p>
            <a:pPr lvl="1" eaLnBrk="1" hangingPunct="1"/>
            <a:r>
              <a:rPr lang="en-US" altLang="en-US" sz="2800" dirty="0"/>
              <a:t>Application Process</a:t>
            </a:r>
          </a:p>
          <a:p>
            <a:pPr lvl="1" eaLnBrk="1" hangingPunct="1"/>
            <a:r>
              <a:rPr lang="en-US" altLang="en-US" sz="2800" dirty="0"/>
              <a:t>Eligible recipients</a:t>
            </a:r>
          </a:p>
          <a:p>
            <a:pPr lvl="1" eaLnBrk="1" hangingPunct="1"/>
            <a:r>
              <a:rPr lang="en-US" altLang="en-US" sz="2800" dirty="0"/>
              <a:t>Set-asides</a:t>
            </a:r>
          </a:p>
          <a:p>
            <a:pPr lvl="1" eaLnBrk="1" hangingPunct="1"/>
            <a:r>
              <a:rPr lang="en-US" altLang="en-US" sz="2800" dirty="0"/>
              <a:t>Other</a:t>
            </a:r>
          </a:p>
        </p:txBody>
      </p:sp>
      <p:sp>
        <p:nvSpPr>
          <p:cNvPr id="2" name="Footer Placeholder 1"/>
          <p:cNvSpPr>
            <a:spLocks noGrp="1"/>
          </p:cNvSpPr>
          <p:nvPr>
            <p:ph type="ftr" sz="quarter" idx="11"/>
          </p:nvPr>
        </p:nvSpPr>
        <p:spPr>
          <a:xfrm>
            <a:off x="914400" y="6578600"/>
            <a:ext cx="5104667" cy="279400"/>
          </a:xfrm>
        </p:spPr>
        <p:txBody>
          <a:bodyPr/>
          <a:lstStyle/>
          <a:p>
            <a:pPr>
              <a:defRPr/>
            </a:pPr>
            <a:r>
              <a:rPr lang="en-US" dirty="0"/>
              <a:t>Brustein &amp; Manasevit, PLLC © 2017. All rights reserved.</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2"/>
          <p:cNvSpPr>
            <a:spLocks noGrp="1"/>
          </p:cNvSpPr>
          <p:nvPr>
            <p:ph idx="1"/>
          </p:nvPr>
        </p:nvSpPr>
        <p:spPr>
          <a:xfrm>
            <a:off x="609600" y="1219200"/>
            <a:ext cx="8153400" cy="4648200"/>
          </a:xfrm>
        </p:spPr>
        <p:txBody>
          <a:bodyPr>
            <a:normAutofit fontScale="92500" lnSpcReduction="10000"/>
          </a:bodyPr>
          <a:lstStyle/>
          <a:p>
            <a:pPr marL="0" indent="0" algn="ctr" eaLnBrk="1" hangingPunct="1">
              <a:buFont typeface="Wingdings 3" panose="05040102010807070707" pitchFamily="18" charset="2"/>
              <a:buNone/>
            </a:pPr>
            <a:r>
              <a:rPr lang="en-US" altLang="en-US" sz="3600" b="1" dirty="0"/>
              <a:t>After your </a:t>
            </a:r>
          </a:p>
          <a:p>
            <a:pPr marL="0" indent="0" algn="ctr" eaLnBrk="1" hangingPunct="1">
              <a:buFont typeface="Wingdings 3" panose="05040102010807070707" pitchFamily="18" charset="2"/>
              <a:buNone/>
            </a:pPr>
            <a:r>
              <a:rPr lang="en-US" altLang="en-US" sz="3600" b="1" dirty="0"/>
              <a:t>policies and procedures are done . . .</a:t>
            </a:r>
          </a:p>
          <a:p>
            <a:pPr marL="0" indent="0" algn="ctr" eaLnBrk="1" hangingPunct="1">
              <a:buFont typeface="Wingdings 3" panose="05040102010807070707" pitchFamily="18" charset="2"/>
              <a:buNone/>
            </a:pPr>
            <a:endParaRPr lang="en-US" altLang="en-US" sz="3600" b="1" dirty="0"/>
          </a:p>
          <a:p>
            <a:pPr marL="0" indent="0" algn="ctr" eaLnBrk="1" hangingPunct="1">
              <a:buFont typeface="Wingdings 3" panose="05040102010807070707" pitchFamily="18" charset="2"/>
              <a:buNone/>
            </a:pPr>
            <a:endParaRPr lang="en-US" altLang="en-US" sz="3600" b="1" dirty="0"/>
          </a:p>
          <a:p>
            <a:pPr marL="0" indent="0" algn="ctr" eaLnBrk="1" hangingPunct="1">
              <a:buFont typeface="Wingdings 3" panose="05040102010807070707" pitchFamily="18" charset="2"/>
              <a:buNone/>
            </a:pPr>
            <a:endParaRPr lang="en-US" altLang="en-US" sz="3600" b="1" dirty="0"/>
          </a:p>
          <a:p>
            <a:pPr marL="0" indent="0" algn="ctr" eaLnBrk="1" hangingPunct="1">
              <a:buFont typeface="Wingdings 3" panose="05040102010807070707" pitchFamily="18" charset="2"/>
              <a:buNone/>
            </a:pPr>
            <a:r>
              <a:rPr lang="en-US" altLang="en-US" sz="3600" b="1" dirty="0"/>
              <a:t> </a:t>
            </a:r>
          </a:p>
          <a:p>
            <a:pPr marL="0" indent="0" algn="ctr" eaLnBrk="1" hangingPunct="1">
              <a:buFont typeface="Wingdings 3" panose="05040102010807070707" pitchFamily="18" charset="2"/>
              <a:buNone/>
            </a:pPr>
            <a:r>
              <a:rPr lang="en-US" altLang="en-US" sz="3600" b="1" dirty="0"/>
              <a:t>NOW WHAT!?!</a:t>
            </a:r>
          </a:p>
        </p:txBody>
      </p:sp>
      <p:pic>
        <p:nvPicPr>
          <p:cNvPr id="112643"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3263" y="2743200"/>
            <a:ext cx="2428875"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690929" y="6573157"/>
            <a:ext cx="5104667" cy="279400"/>
          </a:xfrm>
        </p:spPr>
        <p:txBody>
          <a:bodyPr/>
          <a:lstStyle/>
          <a:p>
            <a:pPr>
              <a:defRPr/>
            </a:pPr>
            <a:r>
              <a:rPr lang="en-US" dirty="0"/>
              <a:t>Brustein &amp; Manasevit, PLLC © 2017. All rights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vs. Procedures</a:t>
            </a:r>
          </a:p>
        </p:txBody>
      </p:sp>
      <p:sp>
        <p:nvSpPr>
          <p:cNvPr id="3" name="Content Placeholder 2"/>
          <p:cNvSpPr>
            <a:spLocks noGrp="1"/>
          </p:cNvSpPr>
          <p:nvPr>
            <p:ph sz="quarter" idx="1"/>
          </p:nvPr>
        </p:nvSpPr>
        <p:spPr>
          <a:xfrm>
            <a:off x="1524000" y="2609138"/>
            <a:ext cx="7989752" cy="3630795"/>
          </a:xfrm>
        </p:spPr>
        <p:txBody>
          <a:bodyPr>
            <a:normAutofit/>
          </a:bodyPr>
          <a:lstStyle/>
          <a:p>
            <a:r>
              <a:rPr lang="en-US" sz="2800" dirty="0"/>
              <a:t>Policies – goals for your organization</a:t>
            </a:r>
          </a:p>
          <a:p>
            <a:r>
              <a:rPr lang="en-US" sz="2800" dirty="0"/>
              <a:t>Procedures – steps to achieve your goals </a:t>
            </a:r>
          </a:p>
        </p:txBody>
      </p:sp>
      <p:pic>
        <p:nvPicPr>
          <p:cNvPr id="5122" name="Picture 2" descr="C:\Users\eauerbach\AppData\Local\Microsoft\Windows\Temporary Internet Files\Content.IE5\30QAKDBX\payroll-procedur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58086"/>
            <a:ext cx="5082223" cy="337220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990600" y="6518234"/>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104955284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title"/>
          </p:nvPr>
        </p:nvSpPr>
        <p:spPr/>
        <p:txBody>
          <a:bodyPr/>
          <a:lstStyle/>
          <a:p>
            <a:pPr eaLnBrk="1" hangingPunct="1"/>
            <a:r>
              <a:rPr lang="en-US" altLang="en-US"/>
              <a:t>Now What!?!</a:t>
            </a:r>
          </a:p>
        </p:txBody>
      </p:sp>
      <p:sp>
        <p:nvSpPr>
          <p:cNvPr id="114691" name="Content Placeholder 5"/>
          <p:cNvSpPr>
            <a:spLocks noGrp="1"/>
          </p:cNvSpPr>
          <p:nvPr>
            <p:ph idx="1"/>
          </p:nvPr>
        </p:nvSpPr>
        <p:spPr/>
        <p:txBody>
          <a:bodyPr/>
          <a:lstStyle/>
          <a:p>
            <a:pPr eaLnBrk="1" hangingPunct="1"/>
            <a:r>
              <a:rPr lang="en-US" altLang="en-US" dirty="0"/>
              <a:t>Training</a:t>
            </a:r>
          </a:p>
          <a:p>
            <a:pPr eaLnBrk="1" hangingPunct="1"/>
            <a:r>
              <a:rPr lang="en-US" altLang="en-US" dirty="0"/>
              <a:t>Review and Revise</a:t>
            </a:r>
          </a:p>
          <a:p>
            <a:pPr eaLnBrk="1" hangingPunct="1"/>
            <a:r>
              <a:rPr lang="en-US" altLang="en-US" dirty="0"/>
              <a:t>Where are Policies and </a:t>
            </a:r>
          </a:p>
          <a:p>
            <a:pPr marL="0" indent="0" eaLnBrk="1" hangingPunct="1">
              <a:buNone/>
            </a:pPr>
            <a:r>
              <a:rPr lang="en-US" altLang="en-US" dirty="0"/>
              <a:t>    Procedures Located?</a:t>
            </a:r>
          </a:p>
        </p:txBody>
      </p:sp>
      <p:pic>
        <p:nvPicPr>
          <p:cNvPr id="114692"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115732"/>
            <a:ext cx="32861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914400" y="6578600"/>
            <a:ext cx="5104667" cy="279400"/>
          </a:xfrm>
        </p:spPr>
        <p:txBody>
          <a:bodyPr/>
          <a:lstStyle/>
          <a:p>
            <a:pPr>
              <a:defRPr/>
            </a:pPr>
            <a:r>
              <a:rPr lang="en-US" dirty="0"/>
              <a:t>Brustein &amp; Manasevit, PLLC © 2017. All rights reserved.</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altLang="en-US" sz="5400" b="1"/>
              <a:t>QUESTIONS?</a:t>
            </a:r>
          </a:p>
        </p:txBody>
      </p:sp>
      <p:pic>
        <p:nvPicPr>
          <p:cNvPr id="115715"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603913" y="2514600"/>
            <a:ext cx="1558512" cy="3352800"/>
          </a:xfrm>
        </p:spPr>
      </p:pic>
      <p:pic>
        <p:nvPicPr>
          <p:cNvPr id="11571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2384690"/>
            <a:ext cx="1447800" cy="351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877033" y="6545943"/>
            <a:ext cx="5104667" cy="279400"/>
          </a:xfrm>
        </p:spPr>
        <p:txBody>
          <a:bodyPr/>
          <a:lstStyle/>
          <a:p>
            <a:pPr>
              <a:defRPr/>
            </a:pPr>
            <a:r>
              <a:rPr lang="en-US" dirty="0"/>
              <a:t>Brustein &amp; Manasevit, PLLC © 2017. All rights reserved.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852577" y="990600"/>
            <a:ext cx="7010400" cy="1295400"/>
          </a:xfrm>
        </p:spPr>
        <p:txBody>
          <a:bodyPr/>
          <a:lstStyle/>
          <a:p>
            <a:pPr algn="ctr" eaLnBrk="1" hangingPunct="1"/>
            <a:r>
              <a:rPr lang="en-US" altLang="en-US" sz="3500" b="1" dirty="0"/>
              <a:t>~ Legal Disclaimer ~</a:t>
            </a:r>
          </a:p>
        </p:txBody>
      </p:sp>
      <p:sp>
        <p:nvSpPr>
          <p:cNvPr id="117763" name="Rectangle 3"/>
          <p:cNvSpPr>
            <a:spLocks noGrp="1" noChangeArrowheads="1"/>
          </p:cNvSpPr>
          <p:nvPr>
            <p:ph type="subTitle" idx="4294967295"/>
          </p:nvPr>
        </p:nvSpPr>
        <p:spPr>
          <a:xfrm>
            <a:off x="831011" y="2667000"/>
            <a:ext cx="7620000" cy="3810000"/>
          </a:xfrm>
        </p:spPr>
        <p:txBody>
          <a:bodyPr/>
          <a:lstStyle/>
          <a:p>
            <a:pPr marL="0" indent="0" algn="ctr" eaLnBrk="1" hangingPunct="1">
              <a:buFont typeface="Wingdings" panose="05000000000000000000" pitchFamily="2" charset="2"/>
              <a:buNone/>
            </a:pPr>
            <a:r>
              <a:rPr lang="en-US" altLang="en-US" dirty="0">
                <a:cs typeface="Times New Roman" panose="02020603050405020304" pitchFamily="18" charset="0"/>
              </a:rPr>
              <a:t>This presentation is intended solely to provide general information and does not constitute legal advice.  Attendance at the presentation or later review of these printed materials does not create an attorney-client relationship with Brustein &amp; Manasevit, PLLC.  You should not take any action based upon any information in this presentation without first consulting legal counsel familiar with your particular circumstances.</a:t>
            </a:r>
          </a:p>
          <a:p>
            <a:pPr marL="0" indent="0" algn="ctr" eaLnBrk="1" hangingPunct="1">
              <a:buFont typeface="Wingdings" panose="05000000000000000000" pitchFamily="2" charset="2"/>
              <a:buNone/>
            </a:pPr>
            <a:endParaRPr lang="en-US" altLang="en-US" dirty="0">
              <a:latin typeface="Georgia" panose="02040502050405020303" pitchFamily="18" charset="0"/>
              <a:cs typeface="Times New Roman" panose="02020603050405020304" pitchFamily="18" charset="0"/>
            </a:endParaRPr>
          </a:p>
        </p:txBody>
      </p:sp>
      <p:sp>
        <p:nvSpPr>
          <p:cNvPr id="2" name="Footer Placeholder 1"/>
          <p:cNvSpPr>
            <a:spLocks noGrp="1"/>
          </p:cNvSpPr>
          <p:nvPr>
            <p:ph type="ftr" sz="quarter" idx="11"/>
          </p:nvPr>
        </p:nvSpPr>
        <p:spPr>
          <a:xfrm>
            <a:off x="990600" y="6400800"/>
            <a:ext cx="5104667" cy="279400"/>
          </a:xfrm>
        </p:spPr>
        <p:txBody>
          <a:bodyPr/>
          <a:lstStyle/>
          <a:p>
            <a:pPr>
              <a:defRPr/>
            </a:pPr>
            <a:r>
              <a:rPr lang="en-US" dirty="0"/>
              <a:t>Brustein &amp; Manasevit, PLLC © 2017.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269" y="3892550"/>
            <a:ext cx="244792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a:xfrm>
            <a:off x="799935" y="6469743"/>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3855982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category do you fall into?</a:t>
            </a:r>
          </a:p>
        </p:txBody>
      </p:sp>
      <p:sp>
        <p:nvSpPr>
          <p:cNvPr id="3" name="Content Placeholder 2"/>
          <p:cNvSpPr>
            <a:spLocks noGrp="1"/>
          </p:cNvSpPr>
          <p:nvPr>
            <p:ph idx="1"/>
          </p:nvPr>
        </p:nvSpPr>
        <p:spPr/>
        <p:txBody>
          <a:bodyPr/>
          <a:lstStyle/>
          <a:p>
            <a:r>
              <a:rPr lang="en-US" dirty="0"/>
              <a:t>No policies and procedures </a:t>
            </a:r>
          </a:p>
          <a:p>
            <a:r>
              <a:rPr lang="en-US" dirty="0"/>
              <a:t>Some policies and procedures</a:t>
            </a:r>
          </a:p>
          <a:p>
            <a:r>
              <a:rPr lang="en-US" dirty="0"/>
              <a:t>Existing policies and procedures need updating</a:t>
            </a:r>
          </a:p>
          <a:p>
            <a:r>
              <a:rPr lang="en-US" dirty="0"/>
              <a:t>Started updating existing policies and procedures, but got sidetracked… </a:t>
            </a:r>
          </a:p>
        </p:txBody>
      </p:sp>
      <p:sp>
        <p:nvSpPr>
          <p:cNvPr id="4" name="Footer Placeholder 3"/>
          <p:cNvSpPr>
            <a:spLocks noGrp="1"/>
          </p:cNvSpPr>
          <p:nvPr>
            <p:ph type="ftr" sz="quarter" idx="11"/>
          </p:nvPr>
        </p:nvSpPr>
        <p:spPr>
          <a:xfrm>
            <a:off x="914400" y="6400800"/>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361060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4355791" cy="1450757"/>
          </a:xfrm>
        </p:spPr>
        <p:txBody>
          <a:bodyPr>
            <a:normAutofit fontScale="90000"/>
          </a:bodyPr>
          <a:lstStyle/>
          <a:p>
            <a:r>
              <a:rPr lang="en-US" sz="9600" b="1" dirty="0">
                <a:effectLst>
                  <a:outerShdw blurRad="38100" dist="38100" dir="2700000" algn="tl">
                    <a:srgbClr val="000000">
                      <a:alpha val="43137"/>
                    </a:srgbClr>
                  </a:outerShdw>
                </a:effectLst>
              </a:rPr>
              <a:t>QUICK…</a:t>
            </a:r>
          </a:p>
        </p:txBody>
      </p:sp>
      <p:sp>
        <p:nvSpPr>
          <p:cNvPr id="3" name="Content Placeholder 2"/>
          <p:cNvSpPr>
            <a:spLocks noGrp="1"/>
          </p:cNvSpPr>
          <p:nvPr>
            <p:ph idx="1"/>
          </p:nvPr>
        </p:nvSpPr>
        <p:spPr>
          <a:xfrm>
            <a:off x="478564" y="1143000"/>
            <a:ext cx="8055836" cy="4911617"/>
          </a:xfrm>
        </p:spPr>
        <p:txBody>
          <a:bodyPr>
            <a:normAutofit/>
          </a:bodyPr>
          <a:lstStyle/>
          <a:p>
            <a:r>
              <a:rPr lang="en-US" sz="3200" b="1" dirty="0"/>
              <a:t>WHERE ARE YOUR POLICIES AND PROCEDURES!?!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394" y="2209800"/>
            <a:ext cx="6335482" cy="4200700"/>
          </a:xfrm>
          <a:prstGeom prst="rect">
            <a:avLst/>
          </a:prstGeom>
        </p:spPr>
      </p:pic>
      <p:sp>
        <p:nvSpPr>
          <p:cNvPr id="4" name="Footer Placeholder 3">
            <a:extLst>
              <a:ext uri="{FF2B5EF4-FFF2-40B4-BE49-F238E27FC236}">
                <a16:creationId xmlns:a16="http://schemas.microsoft.com/office/drawing/2014/main" id="{42904411-A478-4374-8F53-AE3E5E19E3E4}"/>
              </a:ext>
            </a:extLst>
          </p:cNvPr>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48396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94" y="952223"/>
            <a:ext cx="6798734" cy="1303867"/>
          </a:xfrm>
        </p:spPr>
        <p:txBody>
          <a:bodyPr/>
          <a:lstStyle/>
          <a:p>
            <a:pPr algn="l"/>
            <a:r>
              <a:rPr lang="en-US" b="1" dirty="0"/>
              <a:t>In A Filing Cabinet?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94" y="2256090"/>
            <a:ext cx="4703807" cy="3118828"/>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68411" y="1119706"/>
            <a:ext cx="2939753" cy="4734163"/>
          </a:xfrm>
          <a:prstGeom prst="rect">
            <a:avLst/>
          </a:prstGeom>
        </p:spPr>
      </p:pic>
      <p:sp>
        <p:nvSpPr>
          <p:cNvPr id="3" name="Footer Placeholder 2">
            <a:extLst>
              <a:ext uri="{FF2B5EF4-FFF2-40B4-BE49-F238E27FC236}">
                <a16:creationId xmlns:a16="http://schemas.microsoft.com/office/drawing/2014/main" id="{4626ECD3-E18F-4725-9CB0-3A066A27A796}"/>
              </a:ext>
            </a:extLst>
          </p:cNvPr>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342843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5945"/>
            <a:ext cx="6798734" cy="1303867"/>
          </a:xfrm>
        </p:spPr>
        <p:txBody>
          <a:bodyPr/>
          <a:lstStyle/>
          <a:p>
            <a:pPr algn="l"/>
            <a:r>
              <a:rPr lang="en-US" b="1" dirty="0"/>
              <a:t>In YOUR Office?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77" y="2069812"/>
            <a:ext cx="4357332" cy="3322584"/>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59110" y="136733"/>
            <a:ext cx="3871256" cy="287138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038" y="3249944"/>
            <a:ext cx="4335506" cy="2877391"/>
          </a:xfrm>
          <a:prstGeom prst="rect">
            <a:avLst/>
          </a:prstGeom>
        </p:spPr>
      </p:pic>
      <p:sp>
        <p:nvSpPr>
          <p:cNvPr id="3" name="Footer Placeholder 2">
            <a:extLst>
              <a:ext uri="{FF2B5EF4-FFF2-40B4-BE49-F238E27FC236}">
                <a16:creationId xmlns:a16="http://schemas.microsoft.com/office/drawing/2014/main" id="{9C4EF11A-F7AC-40A8-8984-F853FADD4E61}"/>
              </a:ext>
            </a:extLst>
          </p:cNvPr>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291772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717" y="381000"/>
            <a:ext cx="8093295" cy="1576379"/>
          </a:xfrm>
        </p:spPr>
        <p:txBody>
          <a:bodyPr/>
          <a:lstStyle/>
          <a:p>
            <a:pPr algn="l"/>
            <a:r>
              <a:rPr lang="en-US" b="1" dirty="0"/>
              <a:t>On YOUR Desk?</a:t>
            </a:r>
          </a:p>
        </p:txBody>
      </p:sp>
      <p:sp>
        <p:nvSpPr>
          <p:cNvPr id="4" name="Footer Placeholder 3"/>
          <p:cNvSpPr>
            <a:spLocks noGrp="1"/>
          </p:cNvSpPr>
          <p:nvPr>
            <p:ph type="ftr" sz="quarter" idx="11"/>
          </p:nvPr>
        </p:nvSpPr>
        <p:spPr/>
        <p:txBody>
          <a:bodyPr/>
          <a:lstStyle/>
          <a:p>
            <a:r>
              <a:rPr lang="en-US"/>
              <a:t>Brustein &amp; Manasevit, PLLC © 2017. All rights reserved.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931" y="2102265"/>
            <a:ext cx="8406579" cy="41959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52400"/>
            <a:ext cx="3761023" cy="2745690"/>
          </a:xfrm>
          <a:prstGeom prst="rect">
            <a:avLst/>
          </a:prstGeom>
        </p:spPr>
      </p:pic>
    </p:spTree>
    <p:extLst>
      <p:ext uri="{BB962C8B-B14F-4D97-AF65-F5344CB8AC3E}">
        <p14:creationId xmlns:p14="http://schemas.microsoft.com/office/powerpoint/2010/main" val="379740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79" y="786214"/>
            <a:ext cx="7801071" cy="5167694"/>
          </a:xfrm>
          <a:prstGeom prst="rect">
            <a:avLst/>
          </a:prstGeom>
        </p:spPr>
      </p:pic>
      <p:sp>
        <p:nvSpPr>
          <p:cNvPr id="2" name="Footer Placeholder 1">
            <a:extLst>
              <a:ext uri="{FF2B5EF4-FFF2-40B4-BE49-F238E27FC236}">
                <a16:creationId xmlns:a16="http://schemas.microsoft.com/office/drawing/2014/main" id="{A893CEC9-0EBA-44E2-82C8-5DC55E448EE8}"/>
              </a:ext>
            </a:extLst>
          </p:cNvPr>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282328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Start?</a:t>
            </a:r>
          </a:p>
        </p:txBody>
      </p:sp>
      <p:sp>
        <p:nvSpPr>
          <p:cNvPr id="3" name="Content Placeholder 2"/>
          <p:cNvSpPr>
            <a:spLocks noGrp="1"/>
          </p:cNvSpPr>
          <p:nvPr>
            <p:ph sz="quarter" idx="1"/>
          </p:nvPr>
        </p:nvSpPr>
        <p:spPr>
          <a:xfrm>
            <a:off x="1176865" y="2367370"/>
            <a:ext cx="6798736" cy="3444997"/>
          </a:xfrm>
        </p:spPr>
        <p:txBody>
          <a:bodyPr>
            <a:noAutofit/>
          </a:bodyPr>
          <a:lstStyle/>
          <a:p>
            <a:pPr>
              <a:spcBef>
                <a:spcPts val="0"/>
              </a:spcBef>
              <a:spcAft>
                <a:spcPts val="0"/>
              </a:spcAft>
            </a:pPr>
            <a:r>
              <a:rPr lang="en-US" sz="2800" dirty="0"/>
              <a:t>Determine goal </a:t>
            </a:r>
          </a:p>
          <a:p>
            <a:pPr lvl="1">
              <a:spcBef>
                <a:spcPts val="0"/>
              </a:spcBef>
              <a:spcAft>
                <a:spcPts val="0"/>
              </a:spcAft>
            </a:pPr>
            <a:r>
              <a:rPr lang="en-US" sz="2800" dirty="0"/>
              <a:t>Internal for your own organization?</a:t>
            </a:r>
          </a:p>
          <a:p>
            <a:pPr lvl="1">
              <a:spcBef>
                <a:spcPts val="0"/>
              </a:spcBef>
              <a:spcAft>
                <a:spcPts val="0"/>
              </a:spcAft>
            </a:pPr>
            <a:r>
              <a:rPr lang="en-US" sz="2800" dirty="0"/>
              <a:t>For </a:t>
            </a:r>
            <a:r>
              <a:rPr lang="en-US" sz="2800" dirty="0" err="1"/>
              <a:t>subgrantees</a:t>
            </a:r>
            <a:r>
              <a:rPr lang="en-US" sz="2800" dirty="0"/>
              <a:t>?</a:t>
            </a:r>
          </a:p>
          <a:p>
            <a:pPr lvl="1">
              <a:spcBef>
                <a:spcPts val="0"/>
              </a:spcBef>
              <a:spcAft>
                <a:spcPts val="0"/>
              </a:spcAft>
            </a:pPr>
            <a:r>
              <a:rPr lang="en-US" sz="2800" dirty="0"/>
              <a:t>Grant specific or cross cutting? </a:t>
            </a:r>
          </a:p>
          <a:p>
            <a:pPr>
              <a:spcBef>
                <a:spcPts val="0"/>
              </a:spcBef>
              <a:spcAft>
                <a:spcPts val="0"/>
              </a:spcAft>
            </a:pPr>
            <a:r>
              <a:rPr lang="en-US" sz="2800" dirty="0"/>
              <a:t>Create a team – include both fiscal and programmatic personnel (very important)</a:t>
            </a:r>
          </a:p>
          <a:p>
            <a:pPr>
              <a:spcBef>
                <a:spcPts val="0"/>
              </a:spcBef>
              <a:spcAft>
                <a:spcPts val="0"/>
              </a:spcAft>
            </a:pPr>
            <a:r>
              <a:rPr lang="en-US" sz="2800" dirty="0"/>
              <a:t>Create a table of contents</a:t>
            </a:r>
          </a:p>
          <a:p>
            <a:pPr>
              <a:spcBef>
                <a:spcPts val="0"/>
              </a:spcBef>
              <a:spcAft>
                <a:spcPts val="0"/>
              </a:spcAft>
            </a:pPr>
            <a:r>
              <a:rPr lang="en-US" sz="2800" dirty="0"/>
              <a:t>Assign subjects </a:t>
            </a:r>
          </a:p>
          <a:p>
            <a:pPr>
              <a:spcBef>
                <a:spcPts val="0"/>
              </a:spcBef>
              <a:spcAft>
                <a:spcPts val="0"/>
              </a:spcAft>
            </a:pPr>
            <a:r>
              <a:rPr lang="en-US" sz="2800" dirty="0"/>
              <a:t>Create timeline for completion  </a:t>
            </a:r>
          </a:p>
        </p:txBody>
      </p:sp>
      <p:sp>
        <p:nvSpPr>
          <p:cNvPr id="4" name="Footer Placeholder 3"/>
          <p:cNvSpPr>
            <a:spLocks noGrp="1"/>
          </p:cNvSpPr>
          <p:nvPr>
            <p:ph type="ftr" sz="quarter" idx="11"/>
          </p:nvPr>
        </p:nvSpPr>
        <p:spPr>
          <a:xfrm>
            <a:off x="381000" y="6540500"/>
            <a:ext cx="5104667" cy="279400"/>
          </a:xfrm>
        </p:spPr>
        <p:txBody>
          <a:bodyPr/>
          <a:lstStyle/>
          <a:p>
            <a:pPr>
              <a:defRPr/>
            </a:pPr>
            <a:r>
              <a:rPr lang="en-US" dirty="0"/>
              <a:t>Brustein &amp; Manasevit, PLLC © 2017. All rights reserved.</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52400"/>
            <a:ext cx="2133600" cy="243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91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title"/>
          </p:nvPr>
        </p:nvSpPr>
        <p:spPr/>
        <p:txBody>
          <a:bodyPr/>
          <a:lstStyle/>
          <a:p>
            <a:r>
              <a:rPr lang="en-US" dirty="0"/>
              <a:t>Why?</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274" y="2908296"/>
            <a:ext cx="2634975" cy="2882904"/>
          </a:xfrm>
          <a:prstGeom prst="rect">
            <a:avLst/>
          </a:prstGeom>
        </p:spPr>
      </p:pic>
      <p:sp>
        <p:nvSpPr>
          <p:cNvPr id="8" name="Footer Placeholder 7"/>
          <p:cNvSpPr>
            <a:spLocks noGrp="1"/>
          </p:cNvSpPr>
          <p:nvPr>
            <p:ph type="ftr" sz="quarter" idx="11"/>
          </p:nvPr>
        </p:nvSpPr>
        <p:spPr>
          <a:xfrm>
            <a:off x="533400" y="6491514"/>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4183111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a:t>
            </a:r>
          </a:p>
        </p:txBody>
      </p:sp>
      <p:sp>
        <p:nvSpPr>
          <p:cNvPr id="3" name="Content Placeholder 2"/>
          <p:cNvSpPr>
            <a:spLocks noGrp="1"/>
          </p:cNvSpPr>
          <p:nvPr>
            <p:ph sz="quarter" idx="1"/>
          </p:nvPr>
        </p:nvSpPr>
        <p:spPr>
          <a:xfrm>
            <a:off x="955068" y="2362200"/>
            <a:ext cx="5979132" cy="3581400"/>
          </a:xfrm>
        </p:spPr>
        <p:txBody>
          <a:bodyPr/>
          <a:lstStyle/>
          <a:p>
            <a:r>
              <a:rPr lang="en-US" sz="2800" dirty="0"/>
              <a:t>Buy-in from those who will be using the policies and procedures</a:t>
            </a:r>
          </a:p>
          <a:p>
            <a:r>
              <a:rPr lang="en-US" sz="2800" dirty="0"/>
              <a:t>Review for accuracy, completeness and compliance</a:t>
            </a:r>
          </a:p>
          <a:p>
            <a:r>
              <a:rPr lang="en-US" sz="2800" dirty="0"/>
              <a:t>Adoption by board or other governing body</a:t>
            </a:r>
          </a:p>
          <a:p>
            <a:endParaRPr lang="en-US" dirty="0"/>
          </a:p>
        </p:txBody>
      </p:sp>
      <p:sp>
        <p:nvSpPr>
          <p:cNvPr id="4" name="Footer Placeholder 3"/>
          <p:cNvSpPr>
            <a:spLocks noGrp="1"/>
          </p:cNvSpPr>
          <p:nvPr>
            <p:ph type="ftr" sz="quarter" idx="11"/>
          </p:nvPr>
        </p:nvSpPr>
        <p:spPr/>
        <p:txBody>
          <a:bodyPr/>
          <a:lstStyle/>
          <a:p>
            <a:pPr>
              <a:defRPr/>
            </a:pPr>
            <a:r>
              <a:rPr lang="en-US" dirty="0"/>
              <a:t>Brustein &amp; Manasevit, PLLC © 2017. All rights reserved.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129" y="3657600"/>
            <a:ext cx="4273550"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790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a:t>Resources</a:t>
            </a:r>
          </a:p>
        </p:txBody>
      </p:sp>
      <p:sp>
        <p:nvSpPr>
          <p:cNvPr id="37891" name="Content Placeholder 2"/>
          <p:cNvSpPr>
            <a:spLocks noGrp="1"/>
          </p:cNvSpPr>
          <p:nvPr>
            <p:ph idx="1"/>
          </p:nvPr>
        </p:nvSpPr>
        <p:spPr>
          <a:xfrm>
            <a:off x="914400" y="2590800"/>
            <a:ext cx="8229600" cy="4708525"/>
          </a:xfrm>
        </p:spPr>
        <p:txBody>
          <a:bodyPr/>
          <a:lstStyle/>
          <a:p>
            <a:pPr eaLnBrk="1" hangingPunct="1"/>
            <a:r>
              <a:rPr lang="en-US" altLang="en-US" dirty="0"/>
              <a:t>Uniform Grant Guidance</a:t>
            </a:r>
          </a:p>
          <a:p>
            <a:r>
              <a:rPr lang="en-US" dirty="0"/>
              <a:t>Education Department General Administrative Regulations (EDGAR)</a:t>
            </a:r>
            <a:endParaRPr lang="en-US" altLang="en-US" dirty="0"/>
          </a:p>
          <a:p>
            <a:pPr eaLnBrk="1" hangingPunct="1"/>
            <a:r>
              <a:rPr lang="en-US" altLang="en-US" dirty="0"/>
              <a:t>Authorizing statute</a:t>
            </a:r>
          </a:p>
          <a:p>
            <a:pPr eaLnBrk="1" hangingPunct="1"/>
            <a:r>
              <a:rPr lang="en-US" altLang="en-US" dirty="0"/>
              <a:t>Program regulations</a:t>
            </a:r>
          </a:p>
          <a:p>
            <a:pPr eaLnBrk="1" hangingPunct="1"/>
            <a:r>
              <a:rPr lang="en-US" altLang="en-US" dirty="0"/>
              <a:t>Program guidance</a:t>
            </a:r>
          </a:p>
          <a:p>
            <a:pPr eaLnBrk="1" hangingPunct="1"/>
            <a:r>
              <a:rPr lang="en-US" altLang="en-US" dirty="0"/>
              <a:t>State and agency rules, regulations, policies and procedures</a:t>
            </a:r>
          </a:p>
        </p:txBody>
      </p:sp>
      <p:sp>
        <p:nvSpPr>
          <p:cNvPr id="2" name="Footer Placeholder 1"/>
          <p:cNvSpPr>
            <a:spLocks noGrp="1"/>
          </p:cNvSpPr>
          <p:nvPr>
            <p:ph type="ftr" sz="quarter" idx="11"/>
          </p:nvPr>
        </p:nvSpPr>
        <p:spPr>
          <a:xfrm>
            <a:off x="762000" y="6477000"/>
            <a:ext cx="5104667" cy="279400"/>
          </a:xfrm>
        </p:spPr>
        <p:txBody>
          <a:bodyPr/>
          <a:lstStyle/>
          <a:p>
            <a:pPr>
              <a:defRPr/>
            </a:pPr>
            <a:r>
              <a:rPr lang="en-US" dirty="0"/>
              <a:t>Brustein &amp; Manasevit, PLLC © 2017. All rights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toward Best Practice</a:t>
            </a:r>
          </a:p>
        </p:txBody>
      </p:sp>
      <p:sp>
        <p:nvSpPr>
          <p:cNvPr id="5" name="Footer Placeholder 4"/>
          <p:cNvSpPr>
            <a:spLocks noGrp="1"/>
          </p:cNvSpPr>
          <p:nvPr>
            <p:ph type="ftr" sz="quarter" idx="11"/>
          </p:nvPr>
        </p:nvSpPr>
        <p:spPr>
          <a:xfrm>
            <a:off x="799935" y="6469743"/>
            <a:ext cx="5104667" cy="279400"/>
          </a:xfrm>
        </p:spPr>
        <p:txBody>
          <a:bodyPr/>
          <a:lstStyle/>
          <a:p>
            <a:pPr>
              <a:defRPr/>
            </a:pPr>
            <a:r>
              <a:rPr lang="en-US" dirty="0"/>
              <a:t>Brustein &amp; Manasevit, PLLC © 2017. All rights reserved.</a:t>
            </a:r>
          </a:p>
        </p:txBody>
      </p:sp>
      <p:pic>
        <p:nvPicPr>
          <p:cNvPr id="3" name="Picture 2">
            <a:extLst>
              <a:ext uri="{FF2B5EF4-FFF2-40B4-BE49-F238E27FC236}">
                <a16:creationId xmlns:a16="http://schemas.microsoft.com/office/drawing/2014/main" id="{ACAB69DE-7EBC-4BD5-9E9B-3F0DAF5B72F9}"/>
              </a:ext>
            </a:extLst>
          </p:cNvPr>
          <p:cNvPicPr>
            <a:picLocks noChangeAspect="1"/>
          </p:cNvPicPr>
          <p:nvPr/>
        </p:nvPicPr>
        <p:blipFill>
          <a:blip r:embed="rId3"/>
          <a:stretch>
            <a:fillRect/>
          </a:stretch>
        </p:blipFill>
        <p:spPr>
          <a:xfrm>
            <a:off x="2209800" y="3886200"/>
            <a:ext cx="5056483" cy="1905000"/>
          </a:xfrm>
          <a:prstGeom prst="rect">
            <a:avLst/>
          </a:prstGeom>
        </p:spPr>
      </p:pic>
    </p:spTree>
    <p:extLst>
      <p:ext uri="{BB962C8B-B14F-4D97-AF65-F5344CB8AC3E}">
        <p14:creationId xmlns:p14="http://schemas.microsoft.com/office/powerpoint/2010/main" val="2992029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33400" y="6454775"/>
            <a:ext cx="3617103" cy="365125"/>
          </a:xfrm>
        </p:spPr>
        <p:txBody>
          <a:bodyPr/>
          <a:lstStyle/>
          <a:p>
            <a:r>
              <a:rPr lang="en-US" dirty="0"/>
              <a:t>Brustein &amp; Manasevit, PLLC © 2017. All rights reserved.</a:t>
            </a:r>
          </a:p>
        </p:txBody>
      </p:sp>
      <p:sp>
        <p:nvSpPr>
          <p:cNvPr id="2" name="Title 1"/>
          <p:cNvSpPr>
            <a:spLocks noGrp="1"/>
          </p:cNvSpPr>
          <p:nvPr>
            <p:ph type="title" idx="4294967295"/>
          </p:nvPr>
        </p:nvSpPr>
        <p:spPr>
          <a:xfrm>
            <a:off x="533400" y="304800"/>
            <a:ext cx="7543800" cy="1239837"/>
          </a:xfrm>
        </p:spPr>
        <p:txBody>
          <a:bodyPr/>
          <a:lstStyle/>
          <a:p>
            <a:r>
              <a:rPr lang="en-US" dirty="0"/>
              <a:t>Suggested Sections</a:t>
            </a:r>
          </a:p>
        </p:txBody>
      </p:sp>
      <p:sp>
        <p:nvSpPr>
          <p:cNvPr id="3" name="Content Placeholder 2"/>
          <p:cNvSpPr>
            <a:spLocks noGrp="1"/>
          </p:cNvSpPr>
          <p:nvPr>
            <p:ph idx="4294967295"/>
          </p:nvPr>
        </p:nvSpPr>
        <p:spPr>
          <a:xfrm>
            <a:off x="609600" y="1328057"/>
            <a:ext cx="8001000" cy="5278437"/>
          </a:xfrm>
        </p:spPr>
        <p:txBody>
          <a:bodyPr>
            <a:normAutofit lnSpcReduction="10000"/>
          </a:bodyPr>
          <a:lstStyle/>
          <a:p>
            <a:pPr>
              <a:lnSpc>
                <a:spcPct val="110000"/>
              </a:lnSpc>
              <a:spcBef>
                <a:spcPts val="0"/>
              </a:spcBef>
              <a:spcAft>
                <a:spcPts val="0"/>
              </a:spcAft>
              <a:buFont typeface="Arial" panose="020B0604020202020204" pitchFamily="34" charset="0"/>
              <a:buChar char="•"/>
            </a:pPr>
            <a:r>
              <a:rPr lang="en-US" dirty="0"/>
              <a:t> Organization, Structure and Function</a:t>
            </a:r>
          </a:p>
          <a:p>
            <a:pPr>
              <a:lnSpc>
                <a:spcPct val="110000"/>
              </a:lnSpc>
              <a:spcBef>
                <a:spcPts val="0"/>
              </a:spcBef>
              <a:spcAft>
                <a:spcPts val="0"/>
              </a:spcAft>
              <a:buFont typeface="Arial" panose="020B0604020202020204" pitchFamily="34" charset="0"/>
              <a:buChar char="•"/>
            </a:pPr>
            <a:r>
              <a:rPr lang="en-US" dirty="0"/>
              <a:t> Grant Application Process</a:t>
            </a:r>
          </a:p>
          <a:p>
            <a:pPr>
              <a:lnSpc>
                <a:spcPct val="110000"/>
              </a:lnSpc>
              <a:spcBef>
                <a:spcPts val="0"/>
              </a:spcBef>
              <a:spcAft>
                <a:spcPts val="0"/>
              </a:spcAft>
              <a:buFont typeface="Arial" panose="020B0604020202020204" pitchFamily="34" charset="0"/>
              <a:buChar char="•"/>
            </a:pPr>
            <a:r>
              <a:rPr lang="en-US" dirty="0"/>
              <a:t> Financial Management System</a:t>
            </a:r>
          </a:p>
          <a:p>
            <a:pPr>
              <a:lnSpc>
                <a:spcPct val="110000"/>
              </a:lnSpc>
              <a:spcBef>
                <a:spcPts val="0"/>
              </a:spcBef>
              <a:spcAft>
                <a:spcPts val="0"/>
              </a:spcAft>
              <a:buFont typeface="Arial" panose="020B0604020202020204" pitchFamily="34" charset="0"/>
              <a:buChar char="•"/>
            </a:pPr>
            <a:r>
              <a:rPr lang="en-US" dirty="0"/>
              <a:t> Procurement</a:t>
            </a:r>
          </a:p>
          <a:p>
            <a:pPr>
              <a:lnSpc>
                <a:spcPct val="110000"/>
              </a:lnSpc>
              <a:spcBef>
                <a:spcPts val="0"/>
              </a:spcBef>
              <a:spcAft>
                <a:spcPts val="0"/>
              </a:spcAft>
              <a:buFont typeface="Arial" panose="020B0604020202020204" pitchFamily="34" charset="0"/>
              <a:buChar char="•"/>
            </a:pPr>
            <a:r>
              <a:rPr lang="en-US" dirty="0"/>
              <a:t> Inventory/Property Management</a:t>
            </a:r>
          </a:p>
          <a:p>
            <a:pPr>
              <a:lnSpc>
                <a:spcPct val="110000"/>
              </a:lnSpc>
              <a:spcBef>
                <a:spcPts val="0"/>
              </a:spcBef>
              <a:spcAft>
                <a:spcPts val="0"/>
              </a:spcAft>
              <a:buFont typeface="Arial" panose="020B0604020202020204" pitchFamily="34" charset="0"/>
              <a:buChar char="•"/>
            </a:pPr>
            <a:r>
              <a:rPr lang="en-US" dirty="0"/>
              <a:t> Time and Effort**</a:t>
            </a:r>
          </a:p>
          <a:p>
            <a:pPr>
              <a:lnSpc>
                <a:spcPct val="110000"/>
              </a:lnSpc>
              <a:spcBef>
                <a:spcPts val="0"/>
              </a:spcBef>
              <a:spcAft>
                <a:spcPts val="0"/>
              </a:spcAft>
              <a:buFont typeface="Arial" panose="020B0604020202020204" pitchFamily="34" charset="0"/>
              <a:buChar char="•"/>
            </a:pPr>
            <a:r>
              <a:rPr lang="en-US" dirty="0"/>
              <a:t> Record Keeping/Record Retention</a:t>
            </a:r>
          </a:p>
          <a:p>
            <a:pPr>
              <a:lnSpc>
                <a:spcPct val="110000"/>
              </a:lnSpc>
              <a:spcBef>
                <a:spcPts val="0"/>
              </a:spcBef>
              <a:spcAft>
                <a:spcPts val="0"/>
              </a:spcAft>
              <a:buFont typeface="Arial" panose="020B0604020202020204" pitchFamily="34" charset="0"/>
              <a:buChar char="•"/>
            </a:pPr>
            <a:r>
              <a:rPr lang="en-US" dirty="0"/>
              <a:t> Monitoring</a:t>
            </a:r>
          </a:p>
          <a:p>
            <a:pPr>
              <a:lnSpc>
                <a:spcPct val="110000"/>
              </a:lnSpc>
              <a:spcBef>
                <a:spcPts val="0"/>
              </a:spcBef>
              <a:spcAft>
                <a:spcPts val="0"/>
              </a:spcAft>
              <a:buFont typeface="Arial" panose="020B0604020202020204" pitchFamily="34" charset="0"/>
              <a:buChar char="•"/>
            </a:pPr>
            <a:r>
              <a:rPr lang="en-US" dirty="0"/>
              <a:t> Audit Resolution**</a:t>
            </a:r>
          </a:p>
          <a:p>
            <a:pPr>
              <a:lnSpc>
                <a:spcPct val="110000"/>
              </a:lnSpc>
              <a:spcBef>
                <a:spcPts val="0"/>
              </a:spcBef>
              <a:spcAft>
                <a:spcPts val="0"/>
              </a:spcAft>
              <a:buFont typeface="Arial" panose="020B0604020202020204" pitchFamily="34" charset="0"/>
              <a:buChar char="•"/>
            </a:pPr>
            <a:r>
              <a:rPr lang="en-US" dirty="0"/>
              <a:t> Programmatic Fiscal Requirements</a:t>
            </a:r>
          </a:p>
          <a:p>
            <a:pPr>
              <a:lnSpc>
                <a:spcPct val="110000"/>
              </a:lnSpc>
              <a:spcBef>
                <a:spcPts val="0"/>
              </a:spcBef>
              <a:spcAft>
                <a:spcPts val="0"/>
              </a:spcAft>
              <a:buFont typeface="Arial" panose="020B0604020202020204" pitchFamily="34" charset="0"/>
              <a:buChar char="•"/>
            </a:pPr>
            <a:r>
              <a:rPr lang="en-US" dirty="0"/>
              <a:t> Programmatic Requirements</a:t>
            </a:r>
          </a:p>
          <a:p>
            <a:pPr>
              <a:lnSpc>
                <a:spcPct val="110000"/>
              </a:lnSpc>
              <a:spcBef>
                <a:spcPts val="0"/>
              </a:spcBef>
              <a:spcAft>
                <a:spcPts val="0"/>
              </a:spcAft>
              <a:buFont typeface="Arial" panose="020B0604020202020204" pitchFamily="34" charset="0"/>
              <a:buChar char="•"/>
            </a:pPr>
            <a:r>
              <a:rPr lang="en-US" dirty="0"/>
              <a:t> Travel</a:t>
            </a:r>
          </a:p>
          <a:p>
            <a:pPr>
              <a:lnSpc>
                <a:spcPct val="110000"/>
              </a:lnSpc>
              <a:spcBef>
                <a:spcPts val="0"/>
              </a:spcBef>
              <a:spcAft>
                <a:spcPts val="0"/>
              </a:spcAft>
              <a:buFont typeface="Arial" panose="020B0604020202020204" pitchFamily="34" charset="0"/>
              <a:buChar char="•"/>
            </a:pPr>
            <a:r>
              <a:rPr lang="en-US" dirty="0"/>
              <a:t>Notice of Nondiscrimination and Grievance Procedures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475014"/>
            <a:ext cx="3539903" cy="3539903"/>
          </a:xfrm>
          <a:prstGeom prst="rect">
            <a:avLst/>
          </a:prstGeom>
        </p:spPr>
      </p:pic>
    </p:spTree>
    <p:extLst>
      <p:ext uri="{BB962C8B-B14F-4D97-AF65-F5344CB8AC3E}">
        <p14:creationId xmlns:p14="http://schemas.microsoft.com/office/powerpoint/2010/main" val="87391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990600"/>
          </a:xfrm>
        </p:spPr>
        <p:txBody>
          <a:bodyPr>
            <a:normAutofit/>
          </a:bodyPr>
          <a:lstStyle/>
          <a:p>
            <a:pPr marL="0" indent="0" algn="ctr" eaLnBrk="1" fontAlgn="auto" hangingPunct="1">
              <a:spcAft>
                <a:spcPts val="0"/>
              </a:spcAft>
              <a:buFont typeface="Wingdings 3"/>
              <a:buNone/>
              <a:defRPr/>
            </a:pPr>
            <a:r>
              <a:rPr lang="en-US" sz="3600" b="1" dirty="0"/>
              <a:t>Organization, Structure and Function</a:t>
            </a:r>
          </a:p>
        </p:txBody>
      </p:sp>
      <p:pic>
        <p:nvPicPr>
          <p:cNvPr id="4198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5838" y="3124200"/>
            <a:ext cx="4784725"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609600" y="6477000"/>
            <a:ext cx="5104667" cy="279400"/>
          </a:xfrm>
        </p:spPr>
        <p:txBody>
          <a:bodyPr/>
          <a:lstStyle/>
          <a:p>
            <a:pPr>
              <a:defRPr/>
            </a:pPr>
            <a:r>
              <a:rPr lang="en-US" dirty="0"/>
              <a:t>Brustein &amp; Manasevit, PLLC © 2017. All rights reserved.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p:cNvSpPr>
            <a:spLocks noGrp="1"/>
          </p:cNvSpPr>
          <p:nvPr>
            <p:ph type="title"/>
          </p:nvPr>
        </p:nvSpPr>
        <p:spPr>
          <a:xfrm>
            <a:off x="795866" y="1134533"/>
            <a:ext cx="7662334" cy="1303867"/>
          </a:xfrm>
        </p:spPr>
        <p:txBody>
          <a:bodyPr>
            <a:noAutofit/>
          </a:bodyPr>
          <a:lstStyle/>
          <a:p>
            <a:pPr eaLnBrk="1" hangingPunct="1"/>
            <a:r>
              <a:rPr lang="en-US" altLang="en-US" dirty="0"/>
              <a:t>Organization, Structure and Function</a:t>
            </a:r>
          </a:p>
        </p:txBody>
      </p:sp>
      <p:sp>
        <p:nvSpPr>
          <p:cNvPr id="44035" name="Content Placeholder 6"/>
          <p:cNvSpPr>
            <a:spLocks noGrp="1"/>
          </p:cNvSpPr>
          <p:nvPr>
            <p:ph idx="1"/>
          </p:nvPr>
        </p:nvSpPr>
        <p:spPr>
          <a:xfrm>
            <a:off x="990600" y="2362200"/>
            <a:ext cx="5410200" cy="4937125"/>
          </a:xfrm>
        </p:spPr>
        <p:txBody>
          <a:bodyPr>
            <a:normAutofit/>
          </a:bodyPr>
          <a:lstStyle/>
          <a:p>
            <a:pPr eaLnBrk="1" hangingPunct="1">
              <a:spcBef>
                <a:spcPts val="0"/>
              </a:spcBef>
              <a:spcAft>
                <a:spcPts val="0"/>
              </a:spcAft>
            </a:pPr>
            <a:r>
              <a:rPr lang="en-US" altLang="en-US" sz="2800" dirty="0"/>
              <a:t>Organization Chart</a:t>
            </a:r>
          </a:p>
          <a:p>
            <a:pPr lvl="1" eaLnBrk="1" hangingPunct="1">
              <a:spcBef>
                <a:spcPts val="0"/>
              </a:spcBef>
              <a:spcAft>
                <a:spcPts val="0"/>
              </a:spcAft>
            </a:pPr>
            <a:r>
              <a:rPr lang="en-US" altLang="en-US" sz="2800" dirty="0">
                <a:solidFill>
                  <a:schemeClr val="tx1"/>
                </a:solidFill>
              </a:rPr>
              <a:t>Offices</a:t>
            </a:r>
          </a:p>
          <a:p>
            <a:pPr lvl="1" eaLnBrk="1" hangingPunct="1">
              <a:spcBef>
                <a:spcPts val="0"/>
              </a:spcBef>
              <a:spcAft>
                <a:spcPts val="0"/>
              </a:spcAft>
            </a:pPr>
            <a:r>
              <a:rPr lang="en-US" altLang="en-US" sz="2800" dirty="0">
                <a:solidFill>
                  <a:schemeClr val="tx1"/>
                </a:solidFill>
              </a:rPr>
              <a:t>Sections</a:t>
            </a:r>
          </a:p>
          <a:p>
            <a:pPr lvl="1" eaLnBrk="1" hangingPunct="1">
              <a:spcBef>
                <a:spcPts val="0"/>
              </a:spcBef>
              <a:spcAft>
                <a:spcPts val="0"/>
              </a:spcAft>
            </a:pPr>
            <a:r>
              <a:rPr lang="en-US" altLang="en-US" sz="2800" dirty="0">
                <a:solidFill>
                  <a:schemeClr val="tx1"/>
                </a:solidFill>
              </a:rPr>
              <a:t>Divisions</a:t>
            </a:r>
          </a:p>
          <a:p>
            <a:pPr eaLnBrk="1" hangingPunct="1">
              <a:spcBef>
                <a:spcPts val="0"/>
              </a:spcBef>
              <a:spcAft>
                <a:spcPts val="0"/>
              </a:spcAft>
            </a:pPr>
            <a:r>
              <a:rPr lang="en-US" altLang="en-US" sz="2800" dirty="0"/>
              <a:t>Job Descriptions &amp; </a:t>
            </a:r>
          </a:p>
          <a:p>
            <a:pPr marL="0" indent="0" eaLnBrk="1" hangingPunct="1">
              <a:spcBef>
                <a:spcPts val="0"/>
              </a:spcBef>
              <a:spcAft>
                <a:spcPts val="0"/>
              </a:spcAft>
              <a:buNone/>
            </a:pPr>
            <a:r>
              <a:rPr lang="en-US" altLang="en-US" sz="2800" dirty="0"/>
              <a:t>   Responsibilities</a:t>
            </a:r>
          </a:p>
          <a:p>
            <a:pPr eaLnBrk="1" hangingPunct="1">
              <a:spcBef>
                <a:spcPts val="0"/>
              </a:spcBef>
              <a:spcAft>
                <a:spcPts val="0"/>
              </a:spcAft>
            </a:pPr>
            <a:r>
              <a:rPr lang="en-US" altLang="en-US" sz="2800" dirty="0"/>
              <a:t>Outside entities with grant administration responsibilities</a:t>
            </a:r>
          </a:p>
          <a:p>
            <a:pPr lvl="1" eaLnBrk="1" hangingPunct="1">
              <a:spcBef>
                <a:spcPts val="0"/>
              </a:spcBef>
              <a:spcAft>
                <a:spcPts val="0"/>
              </a:spcAft>
            </a:pPr>
            <a:r>
              <a:rPr lang="en-US" altLang="en-US" sz="2800" dirty="0">
                <a:solidFill>
                  <a:schemeClr val="tx1"/>
                </a:solidFill>
              </a:rPr>
              <a:t>MOU/MOA</a:t>
            </a:r>
          </a:p>
        </p:txBody>
      </p:sp>
      <p:pic>
        <p:nvPicPr>
          <p:cNvPr id="4403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908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457200" y="6400800"/>
            <a:ext cx="5104667" cy="279400"/>
          </a:xfrm>
        </p:spPr>
        <p:txBody>
          <a:bodyPr/>
          <a:lstStyle/>
          <a:p>
            <a:pPr>
              <a:defRPr/>
            </a:pPr>
            <a:r>
              <a:rPr lang="en-US" dirty="0"/>
              <a:t>Brustein &amp; Manasevit, PLLC © 2017. All rights reserved.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7205134" cy="1303867"/>
          </a:xfrm>
        </p:spPr>
        <p:txBody>
          <a:bodyPr>
            <a:normAutofit fontScale="90000"/>
          </a:bodyPr>
          <a:lstStyle/>
          <a:p>
            <a:r>
              <a:rPr lang="en-US" altLang="en-US" dirty="0"/>
              <a:t>Organization, Structure and Function</a:t>
            </a:r>
            <a:r>
              <a:rPr lang="en-US" dirty="0"/>
              <a:t/>
            </a:r>
            <a:br>
              <a:rPr lang="en-US" dirty="0"/>
            </a:br>
            <a:r>
              <a:rPr lang="en-US" dirty="0"/>
              <a:t>Best Practices </a:t>
            </a:r>
          </a:p>
        </p:txBody>
      </p:sp>
      <p:sp>
        <p:nvSpPr>
          <p:cNvPr id="3" name="Content Placeholder 2"/>
          <p:cNvSpPr>
            <a:spLocks noGrp="1"/>
          </p:cNvSpPr>
          <p:nvPr>
            <p:ph idx="1"/>
          </p:nvPr>
        </p:nvSpPr>
        <p:spPr>
          <a:xfrm>
            <a:off x="762000" y="2500778"/>
            <a:ext cx="7989752" cy="3630795"/>
          </a:xfrm>
        </p:spPr>
        <p:txBody>
          <a:bodyPr>
            <a:noAutofit/>
          </a:bodyPr>
          <a:lstStyle/>
          <a:p>
            <a:r>
              <a:rPr lang="en-US" dirty="0"/>
              <a:t>Include information about all offices, sections, divisions or employees that have responsibility for grant administration. </a:t>
            </a:r>
          </a:p>
          <a:p>
            <a:pPr lvl="1"/>
            <a:r>
              <a:rPr lang="en-US" sz="2400" dirty="0"/>
              <a:t>E.g., Procurement, inventory, cash management</a:t>
            </a:r>
          </a:p>
          <a:p>
            <a:r>
              <a:rPr lang="en-US" dirty="0"/>
              <a:t>Describe any entities outside of the agency that have grant administration responsibilities.</a:t>
            </a:r>
          </a:p>
          <a:p>
            <a:pPr lvl="1"/>
            <a:r>
              <a:rPr lang="en-US" sz="2400" dirty="0"/>
              <a:t>E.g., Correctional facilities, secondary/postsecondary agency, partner agency</a:t>
            </a:r>
            <a:endParaRPr lang="en-US" sz="2400" dirty="0">
              <a:solidFill>
                <a:schemeClr val="tx1"/>
              </a:solidFill>
            </a:endParaRPr>
          </a:p>
          <a:p>
            <a:pPr lvl="1"/>
            <a:r>
              <a:rPr lang="en-US" sz="2400" dirty="0"/>
              <a:t>MOU/MOA between the grantee and outside agency</a:t>
            </a:r>
          </a:p>
        </p:txBody>
      </p:sp>
      <p:sp>
        <p:nvSpPr>
          <p:cNvPr id="4" name="Footer Placeholder 3"/>
          <p:cNvSpPr>
            <a:spLocks noGrp="1"/>
          </p:cNvSpPr>
          <p:nvPr>
            <p:ph type="ftr" sz="quarter" idx="11"/>
          </p:nvPr>
        </p:nvSpPr>
        <p:spPr>
          <a:xfrm>
            <a:off x="533400" y="6540500"/>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2989637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533400" y="1676400"/>
            <a:ext cx="8229600" cy="990600"/>
          </a:xfrm>
        </p:spPr>
        <p:txBody>
          <a:bodyPr>
            <a:normAutofit/>
          </a:bodyPr>
          <a:lstStyle/>
          <a:p>
            <a:pPr marL="0" indent="0" algn="ctr" eaLnBrk="1" hangingPunct="1">
              <a:buFont typeface="Wingdings 3" panose="05040102010807070707" pitchFamily="18" charset="2"/>
              <a:buNone/>
            </a:pPr>
            <a:r>
              <a:rPr lang="en-US" altLang="en-US" sz="4000" b="1" dirty="0"/>
              <a:t>Grant Application Process</a:t>
            </a:r>
          </a:p>
        </p:txBody>
      </p:sp>
      <p:pic>
        <p:nvPicPr>
          <p:cNvPr id="4710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1388" y="2667000"/>
            <a:ext cx="23336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dirty="0"/>
              <a:t>Brustein &amp; Manasevit, PLLC © 2017. All rights 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a:t>Grant Application Process</a:t>
            </a:r>
          </a:p>
        </p:txBody>
      </p:sp>
      <p:sp>
        <p:nvSpPr>
          <p:cNvPr id="49155" name="Content Placeholder 2"/>
          <p:cNvSpPr>
            <a:spLocks noGrp="1"/>
          </p:cNvSpPr>
          <p:nvPr>
            <p:ph idx="1"/>
          </p:nvPr>
        </p:nvSpPr>
        <p:spPr/>
        <p:txBody>
          <a:bodyPr>
            <a:normAutofit/>
          </a:bodyPr>
          <a:lstStyle/>
          <a:p>
            <a:pPr eaLnBrk="1" hangingPunct="1"/>
            <a:r>
              <a:rPr lang="en-US" altLang="en-US" sz="2800" dirty="0"/>
              <a:t>State-Administered Grant vs. Direct Grant</a:t>
            </a:r>
          </a:p>
          <a:p>
            <a:pPr eaLnBrk="1" hangingPunct="1"/>
            <a:r>
              <a:rPr lang="en-US" altLang="en-US" sz="2800" dirty="0"/>
              <a:t>Decisions regarding what grants to apply for</a:t>
            </a:r>
          </a:p>
          <a:p>
            <a:pPr eaLnBrk="1" hangingPunct="1"/>
            <a:r>
              <a:rPr lang="en-US" altLang="en-US" sz="2800" dirty="0"/>
              <a:t>Determining organizational capacity to run a compliant program</a:t>
            </a:r>
          </a:p>
          <a:p>
            <a:pPr eaLnBrk="1" hangingPunct="1"/>
            <a:r>
              <a:rPr lang="en-US" altLang="en-US" sz="2800" dirty="0"/>
              <a:t>Approvals and Authorizations</a:t>
            </a:r>
          </a:p>
          <a:p>
            <a:pPr eaLnBrk="1" hangingPunct="1"/>
            <a:r>
              <a:rPr lang="en-US" altLang="en-US" sz="2800" dirty="0"/>
              <a:t>After the grant is awarded</a:t>
            </a:r>
          </a:p>
        </p:txBody>
      </p:sp>
      <p:sp>
        <p:nvSpPr>
          <p:cNvPr id="2" name="Footer Placeholder 1"/>
          <p:cNvSpPr>
            <a:spLocks noGrp="1"/>
          </p:cNvSpPr>
          <p:nvPr>
            <p:ph type="ftr" sz="quarter" idx="11"/>
          </p:nvPr>
        </p:nvSpPr>
        <p:spPr>
          <a:xfrm>
            <a:off x="685800" y="6477000"/>
            <a:ext cx="5104667" cy="279400"/>
          </a:xfrm>
        </p:spPr>
        <p:txBody>
          <a:bodyPr/>
          <a:lstStyle/>
          <a:p>
            <a:pPr>
              <a:defRPr/>
            </a:pPr>
            <a:r>
              <a:rPr lang="en-US" dirty="0"/>
              <a:t>Brustein &amp; Manasevit, PLLC © 2017. All rights reserved.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pPr eaLnBrk="1" hangingPunct="1"/>
            <a:r>
              <a:rPr lang="en-US" altLang="en-US" dirty="0"/>
              <a:t>Grant Application Process</a:t>
            </a:r>
            <a:br>
              <a:rPr lang="en-US" altLang="en-US" dirty="0"/>
            </a:br>
            <a:r>
              <a:rPr lang="en-US" altLang="en-US" dirty="0"/>
              <a:t>Best Practices</a:t>
            </a:r>
          </a:p>
        </p:txBody>
      </p:sp>
      <p:sp>
        <p:nvSpPr>
          <p:cNvPr id="52227" name="Content Placeholder 2"/>
          <p:cNvSpPr>
            <a:spLocks noGrp="1"/>
          </p:cNvSpPr>
          <p:nvPr>
            <p:ph idx="1"/>
          </p:nvPr>
        </p:nvSpPr>
        <p:spPr>
          <a:xfrm>
            <a:off x="1011765" y="2438400"/>
            <a:ext cx="7128935" cy="3910665"/>
          </a:xfrm>
        </p:spPr>
        <p:txBody>
          <a:bodyPr>
            <a:noAutofit/>
          </a:bodyPr>
          <a:lstStyle/>
          <a:p>
            <a:pPr eaLnBrk="1" hangingPunct="1">
              <a:spcBef>
                <a:spcPts val="0"/>
              </a:spcBef>
              <a:spcAft>
                <a:spcPts val="0"/>
              </a:spcAft>
            </a:pPr>
            <a:r>
              <a:rPr lang="en-US" dirty="0">
                <a:solidFill>
                  <a:schemeClr val="tx1"/>
                </a:solidFill>
              </a:rPr>
              <a:t>Standardize how the agency determines which grants to apply for and the application process itself </a:t>
            </a:r>
            <a:endParaRPr lang="en-US" altLang="en-US" dirty="0">
              <a:solidFill>
                <a:schemeClr val="tx1"/>
              </a:solidFill>
            </a:endParaRPr>
          </a:p>
          <a:p>
            <a:pPr>
              <a:spcBef>
                <a:spcPts val="0"/>
              </a:spcBef>
              <a:spcAft>
                <a:spcPts val="0"/>
              </a:spcAft>
            </a:pPr>
            <a:r>
              <a:rPr lang="en-US" altLang="en-US" dirty="0">
                <a:solidFill>
                  <a:schemeClr val="tx1"/>
                </a:solidFill>
              </a:rPr>
              <a:t>Whether or not formal acceptance is required, meet with appropriate parties to be certain you want to accept the grant.</a:t>
            </a:r>
          </a:p>
          <a:p>
            <a:pPr>
              <a:spcBef>
                <a:spcPts val="0"/>
              </a:spcBef>
              <a:spcAft>
                <a:spcPts val="0"/>
              </a:spcAft>
            </a:pPr>
            <a:r>
              <a:rPr lang="en-US" altLang="en-US" dirty="0">
                <a:solidFill>
                  <a:schemeClr val="tx1"/>
                </a:solidFill>
              </a:rPr>
              <a:t>Make acceptance a conscious act.  Circumstances may have changed between submission of application and notice of award</a:t>
            </a:r>
          </a:p>
          <a:p>
            <a:pPr>
              <a:spcBef>
                <a:spcPts val="0"/>
              </a:spcBef>
              <a:spcAft>
                <a:spcPts val="0"/>
              </a:spcAft>
            </a:pPr>
            <a:r>
              <a:rPr lang="en-US" dirty="0">
                <a:solidFill>
                  <a:schemeClr val="tx1"/>
                </a:solidFill>
              </a:rPr>
              <a:t>Grant team meetings  </a:t>
            </a:r>
          </a:p>
        </p:txBody>
      </p:sp>
      <p:sp>
        <p:nvSpPr>
          <p:cNvPr id="2" name="Footer Placeholder 1"/>
          <p:cNvSpPr>
            <a:spLocks noGrp="1"/>
          </p:cNvSpPr>
          <p:nvPr>
            <p:ph type="ftr" sz="quarter" idx="11"/>
          </p:nvPr>
        </p:nvSpPr>
        <p:spPr/>
        <p:txBody>
          <a:bodyPr/>
          <a:lstStyle/>
          <a:p>
            <a:pPr>
              <a:defRPr/>
            </a:pPr>
            <a:r>
              <a:rPr lang="en-US" dirty="0"/>
              <a:t>Brustein &amp; Manasevit, PLLC © 2017.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title"/>
          </p:nvPr>
        </p:nvSpPr>
        <p:spPr>
          <a:extLst/>
        </p:spPr>
        <p:txBody>
          <a:bodyPr>
            <a:normAutofit/>
          </a:bodyPr>
          <a:lstStyle/>
          <a:p>
            <a:pPr eaLnBrk="1" fontAlgn="auto" hangingPunct="1">
              <a:spcAft>
                <a:spcPts val="0"/>
              </a:spcAft>
              <a:defRPr/>
            </a:pPr>
            <a:r>
              <a:rPr lang="en-US" dirty="0"/>
              <a:t>Why?</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19459" name="Rectangle 5"/>
          <p:cNvSpPr>
            <a:spLocks noGrp="1"/>
          </p:cNvSpPr>
          <p:nvPr>
            <p:ph idx="1"/>
          </p:nvPr>
        </p:nvSpPr>
        <p:spPr/>
        <p:txBody>
          <a:bodyPr>
            <a:normAutofit/>
          </a:bodyPr>
          <a:lstStyle/>
          <a:p>
            <a:pPr eaLnBrk="1" hangingPunct="1"/>
            <a:r>
              <a:rPr lang="en-US" altLang="en-US" sz="2800" dirty="0"/>
              <a:t>Single Audits</a:t>
            </a:r>
          </a:p>
          <a:p>
            <a:pPr eaLnBrk="1" hangingPunct="1"/>
            <a:r>
              <a:rPr lang="en-US" altLang="en-US" sz="2800" dirty="0"/>
              <a:t>Monitoring</a:t>
            </a:r>
          </a:p>
          <a:p>
            <a:pPr eaLnBrk="1" hangingPunct="1"/>
            <a:r>
              <a:rPr lang="en-US" altLang="en-US" sz="2800" dirty="0"/>
              <a:t>Staff Changes and Transitions</a:t>
            </a:r>
          </a:p>
          <a:p>
            <a:pPr eaLnBrk="1" hangingPunct="1"/>
            <a:r>
              <a:rPr lang="en-US" altLang="en-US" sz="2800" dirty="0"/>
              <a:t>New EDGAR requirements</a:t>
            </a:r>
          </a:p>
          <a:p>
            <a:pPr lvl="1"/>
            <a:r>
              <a:rPr lang="en-US" altLang="en-US" sz="2800" dirty="0"/>
              <a:t>Uniform Grant Guidance</a:t>
            </a:r>
          </a:p>
        </p:txBody>
      </p:sp>
      <p:sp>
        <p:nvSpPr>
          <p:cNvPr id="2" name="Footer Placeholder 1"/>
          <p:cNvSpPr>
            <a:spLocks noGrp="1"/>
          </p:cNvSpPr>
          <p:nvPr>
            <p:ph type="ftr" sz="quarter" idx="11"/>
          </p:nvPr>
        </p:nvSpPr>
        <p:spPr>
          <a:xfrm>
            <a:off x="609600" y="6578600"/>
            <a:ext cx="5104667" cy="279400"/>
          </a:xfrm>
        </p:spPr>
        <p:txBody>
          <a:bodyPr/>
          <a:lstStyle/>
          <a:p>
            <a:pPr>
              <a:defRPr/>
            </a:pPr>
            <a:r>
              <a:rPr lang="en-US" dirty="0"/>
              <a:t>Brustein &amp; Manasevit, PLLC © 2017. All rights reserved.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533400" y="1371600"/>
            <a:ext cx="8229600" cy="990600"/>
          </a:xfrm>
        </p:spPr>
        <p:txBody>
          <a:bodyPr/>
          <a:lstStyle/>
          <a:p>
            <a:pPr marL="0" indent="0" algn="ctr" eaLnBrk="1" hangingPunct="1">
              <a:buFont typeface="Wingdings 3" panose="05040102010807070707" pitchFamily="18" charset="2"/>
              <a:buNone/>
            </a:pPr>
            <a:r>
              <a:rPr lang="en-US" altLang="en-US" sz="3600" b="1" dirty="0"/>
              <a:t>Financial Management System</a:t>
            </a:r>
          </a:p>
        </p:txBody>
      </p:sp>
      <p:pic>
        <p:nvPicPr>
          <p:cNvPr id="5632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2819400"/>
            <a:ext cx="2730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946883" y="6477000"/>
            <a:ext cx="5104667" cy="279400"/>
          </a:xfrm>
        </p:spPr>
        <p:txBody>
          <a:bodyPr/>
          <a:lstStyle/>
          <a:p>
            <a:pPr>
              <a:defRPr/>
            </a:pPr>
            <a:r>
              <a:rPr lang="en-US" dirty="0"/>
              <a:t>Brustein &amp; Manasevit, PLLC © 2017. All rights reserved.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163011" y="973956"/>
            <a:ext cx="6985000" cy="1303867"/>
          </a:xfrm>
        </p:spPr>
        <p:txBody>
          <a:bodyPr/>
          <a:lstStyle/>
          <a:p>
            <a:pPr eaLnBrk="1" hangingPunct="1"/>
            <a:r>
              <a:rPr lang="en-US" altLang="en-US" dirty="0"/>
              <a:t>Financial Management System</a:t>
            </a:r>
          </a:p>
        </p:txBody>
      </p:sp>
      <p:sp>
        <p:nvSpPr>
          <p:cNvPr id="9" name="Content Placeholder 8"/>
          <p:cNvSpPr>
            <a:spLocks noGrp="1"/>
          </p:cNvSpPr>
          <p:nvPr>
            <p:ph sz="half" idx="1"/>
          </p:nvPr>
        </p:nvSpPr>
        <p:spPr>
          <a:xfrm>
            <a:off x="1163011" y="2005590"/>
            <a:ext cx="8216900" cy="4476750"/>
          </a:xfrm>
        </p:spPr>
        <p:txBody>
          <a:bodyPr>
            <a:normAutofit/>
          </a:bodyPr>
          <a:lstStyle/>
          <a:p>
            <a:pPr marL="0" indent="0" algn="ctr" eaLnBrk="1" fontAlgn="auto" hangingPunct="1">
              <a:spcAft>
                <a:spcPts val="0"/>
              </a:spcAft>
              <a:buFont typeface="Wingdings 3"/>
              <a:buNone/>
              <a:defRPr/>
            </a:pPr>
            <a:endParaRPr lang="en-US" dirty="0"/>
          </a:p>
          <a:p>
            <a:pPr marL="0" indent="0">
              <a:spcAft>
                <a:spcPts val="0"/>
              </a:spcAft>
              <a:buNone/>
              <a:defRPr/>
            </a:pPr>
            <a:r>
              <a:rPr lang="en-US" dirty="0"/>
              <a:t>2 CFR </a:t>
            </a:r>
            <a:r>
              <a:rPr lang="en-US" dirty="0">
                <a:latin typeface="Calibri" panose="020F0502020204030204" pitchFamily="34" charset="0"/>
              </a:rPr>
              <a:t>§</a:t>
            </a:r>
            <a:r>
              <a:rPr lang="en-US" dirty="0"/>
              <a:t> 200.302(b)</a:t>
            </a:r>
            <a:endParaRPr lang="en-US" altLang="en-US" dirty="0"/>
          </a:p>
          <a:p>
            <a:pPr marL="274320" indent="-274320" eaLnBrk="1" fontAlgn="auto" hangingPunct="1">
              <a:spcAft>
                <a:spcPts val="0"/>
              </a:spcAft>
              <a:buFont typeface="Gill Sans MT"/>
              <a:buAutoNum type="arabicPeriod"/>
              <a:defRPr/>
            </a:pPr>
            <a:r>
              <a:rPr lang="en-US" altLang="en-US" dirty="0"/>
              <a:t>Identification of Awards </a:t>
            </a:r>
            <a:r>
              <a:rPr lang="en-US" altLang="en-US" dirty="0">
                <a:solidFill>
                  <a:srgbClr val="C00000"/>
                </a:solidFill>
              </a:rPr>
              <a:t>(NEW)</a:t>
            </a:r>
          </a:p>
          <a:p>
            <a:pPr marL="274320" indent="-274320" eaLnBrk="1" fontAlgn="auto" hangingPunct="1">
              <a:spcAft>
                <a:spcPts val="0"/>
              </a:spcAft>
              <a:buFont typeface="Gill Sans MT"/>
              <a:buAutoNum type="arabicPeriod"/>
              <a:defRPr/>
            </a:pPr>
            <a:r>
              <a:rPr lang="en-US" altLang="en-US" dirty="0"/>
              <a:t>Financial Reporting</a:t>
            </a:r>
          </a:p>
          <a:p>
            <a:pPr marL="274320" indent="-274320" eaLnBrk="1" fontAlgn="auto" hangingPunct="1">
              <a:spcAft>
                <a:spcPts val="0"/>
              </a:spcAft>
              <a:buFont typeface="Gill Sans MT"/>
              <a:buAutoNum type="arabicPeriod"/>
              <a:defRPr/>
            </a:pPr>
            <a:r>
              <a:rPr lang="en-US" altLang="en-US" dirty="0"/>
              <a:t>Accounting Records (Source Docs)</a:t>
            </a:r>
          </a:p>
          <a:p>
            <a:pPr marL="274320" indent="-274320" eaLnBrk="1" fontAlgn="auto" hangingPunct="1">
              <a:spcAft>
                <a:spcPts val="0"/>
              </a:spcAft>
              <a:buFont typeface="Gill Sans MT"/>
              <a:buAutoNum type="arabicPeriod"/>
              <a:defRPr/>
            </a:pPr>
            <a:r>
              <a:rPr lang="en-US" altLang="en-US" dirty="0"/>
              <a:t>Internal Control</a:t>
            </a:r>
          </a:p>
          <a:p>
            <a:pPr marL="274320" indent="-274320" eaLnBrk="1" fontAlgn="auto" hangingPunct="1">
              <a:spcAft>
                <a:spcPts val="0"/>
              </a:spcAft>
              <a:buFont typeface="Gill Sans MT"/>
              <a:buAutoNum type="arabicPeriod"/>
              <a:defRPr/>
            </a:pPr>
            <a:r>
              <a:rPr lang="en-US" altLang="en-US" dirty="0"/>
              <a:t>Budget Control</a:t>
            </a:r>
          </a:p>
          <a:p>
            <a:pPr marL="274320" indent="-274320" eaLnBrk="1" fontAlgn="auto" hangingPunct="1">
              <a:spcAft>
                <a:spcPts val="0"/>
              </a:spcAft>
              <a:buFont typeface="Gill Sans MT"/>
              <a:buAutoNum type="arabicPeriod"/>
              <a:defRPr/>
            </a:pPr>
            <a:r>
              <a:rPr lang="en-US" altLang="en-US" dirty="0"/>
              <a:t>Written Cash Management Procedures </a:t>
            </a:r>
            <a:r>
              <a:rPr lang="en-US" altLang="en-US" dirty="0">
                <a:solidFill>
                  <a:srgbClr val="C00000"/>
                </a:solidFill>
              </a:rPr>
              <a:t>(NEW)</a:t>
            </a:r>
          </a:p>
          <a:p>
            <a:pPr marL="274320" indent="-274320" eaLnBrk="1" fontAlgn="auto" hangingPunct="1">
              <a:spcAft>
                <a:spcPts val="0"/>
              </a:spcAft>
              <a:buFont typeface="Gill Sans MT"/>
              <a:buAutoNum type="arabicPeriod"/>
              <a:defRPr/>
            </a:pPr>
            <a:r>
              <a:rPr lang="en-US" altLang="en-US" dirty="0"/>
              <a:t>Written </a:t>
            </a:r>
            <a:r>
              <a:rPr lang="en-US" altLang="en-US" dirty="0" err="1"/>
              <a:t>Allowability</a:t>
            </a:r>
            <a:r>
              <a:rPr lang="en-US" altLang="en-US" dirty="0"/>
              <a:t> Procedures </a:t>
            </a:r>
            <a:r>
              <a:rPr lang="en-US" altLang="en-US" dirty="0">
                <a:solidFill>
                  <a:srgbClr val="C00000"/>
                </a:solidFill>
              </a:rPr>
              <a:t>(NEW)</a:t>
            </a:r>
          </a:p>
          <a:p>
            <a:pPr marL="274320" indent="-274320" eaLnBrk="1" fontAlgn="auto" hangingPunct="1">
              <a:spcAft>
                <a:spcPts val="0"/>
              </a:spcAft>
              <a:buFont typeface="Wingdings 3"/>
              <a:buChar char=""/>
              <a:defRPr/>
            </a:pPr>
            <a:endParaRPr lang="en-US" dirty="0"/>
          </a:p>
        </p:txBody>
      </p:sp>
      <p:sp>
        <p:nvSpPr>
          <p:cNvPr id="58373" name="Text Placeholder 5"/>
          <p:cNvSpPr txBox="1">
            <a:spLocks/>
          </p:cNvSpPr>
          <p:nvPr/>
        </p:nvSpPr>
        <p:spPr bwMode="auto">
          <a:xfrm>
            <a:off x="4267200" y="1998663"/>
            <a:ext cx="27432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6000"/>
              <a:buFont typeface="Wingdings 3" panose="05040102010807070707" pitchFamily="18" charset="2"/>
              <a:buChar char=""/>
              <a:defRPr sz="2600">
                <a:solidFill>
                  <a:schemeClr val="tx1"/>
                </a:solidFill>
                <a:latin typeface="Gill Sans MT"/>
              </a:defRPr>
            </a:lvl1pPr>
            <a:lvl2pPr marL="547688" indent="-273050">
              <a:spcBef>
                <a:spcPts val="500"/>
              </a:spcBef>
              <a:buClr>
                <a:schemeClr val="accent2"/>
              </a:buClr>
              <a:buSzPct val="76000"/>
              <a:buFont typeface="Wingdings 3" panose="05040102010807070707" pitchFamily="18" charset="2"/>
              <a:buChar char=""/>
              <a:defRPr sz="2300">
                <a:solidFill>
                  <a:schemeClr val="tx2"/>
                </a:solidFill>
                <a:latin typeface="Gill Sans MT"/>
              </a:defRPr>
            </a:lvl2pPr>
            <a:lvl3pPr marL="822325" indent="-228600">
              <a:spcBef>
                <a:spcPts val="500"/>
              </a:spcBef>
              <a:buClr>
                <a:srgbClr val="BCBCBC"/>
              </a:buClr>
              <a:buSzPct val="76000"/>
              <a:buFont typeface="Wingdings 3" panose="05040102010807070707" pitchFamily="18" charset="2"/>
              <a:buChar char=""/>
              <a:defRPr sz="2000">
                <a:solidFill>
                  <a:schemeClr val="tx1"/>
                </a:solidFill>
                <a:latin typeface="Gill Sans MT"/>
              </a:defRPr>
            </a:lvl3pPr>
            <a:lvl4pPr marL="1096963" indent="-228600">
              <a:spcBef>
                <a:spcPts val="400"/>
              </a:spcBef>
              <a:buClr>
                <a:srgbClr val="549FB3"/>
              </a:buClr>
              <a:buSzPct val="70000"/>
              <a:buFont typeface="Wingdings" panose="05000000000000000000" pitchFamily="2" charset="2"/>
              <a:buChar char=""/>
              <a:defRPr>
                <a:solidFill>
                  <a:schemeClr val="tx1"/>
                </a:solidFill>
                <a:latin typeface="Gill Sans MT"/>
              </a:defRPr>
            </a:lvl4pPr>
            <a:lvl5pPr marL="1371600" indent="-228600">
              <a:spcBef>
                <a:spcPts val="300"/>
              </a:spcBef>
              <a:buClr>
                <a:schemeClr val="accent2"/>
              </a:buClr>
              <a:buSzPct val="70000"/>
              <a:buFont typeface="Wingdings" panose="05000000000000000000" pitchFamily="2" charset="2"/>
              <a:buChar char=""/>
              <a:defRPr sz="1600">
                <a:solidFill>
                  <a:schemeClr val="tx1"/>
                </a:solidFill>
                <a:latin typeface="Gill Sans MT"/>
              </a:defRPr>
            </a:lvl5pPr>
            <a:lvl6pPr marL="1828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a:defRPr>
            </a:lvl6pPr>
            <a:lvl7pPr marL="2286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a:defRPr>
            </a:lvl7pPr>
            <a:lvl8pPr marL="2743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a:defRPr>
            </a:lvl8pPr>
            <a:lvl9pPr marL="32004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a:defRPr>
            </a:lvl9pPr>
          </a:lstStyle>
          <a:p>
            <a:pPr eaLnBrk="1" hangingPunct="1"/>
            <a:endParaRPr lang="en-US" altLang="en-US" sz="2000" u="sng" dirty="0"/>
          </a:p>
        </p:txBody>
      </p:sp>
      <p:sp>
        <p:nvSpPr>
          <p:cNvPr id="58374" name="Content Placeholder 6"/>
          <p:cNvSpPr txBox="1">
            <a:spLocks/>
          </p:cNvSpPr>
          <p:nvPr/>
        </p:nvSpPr>
        <p:spPr bwMode="auto">
          <a:xfrm>
            <a:off x="3886200" y="2751138"/>
            <a:ext cx="4684713"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6000"/>
              <a:buFont typeface="Wingdings 3" panose="05040102010807070707" pitchFamily="18" charset="2"/>
              <a:buChar char=""/>
              <a:defRPr sz="2600">
                <a:solidFill>
                  <a:schemeClr val="tx1"/>
                </a:solidFill>
                <a:latin typeface="Gill Sans MT"/>
              </a:defRPr>
            </a:lvl1pPr>
            <a:lvl2pPr marL="547688" indent="-273050">
              <a:spcBef>
                <a:spcPts val="500"/>
              </a:spcBef>
              <a:buClr>
                <a:schemeClr val="accent2"/>
              </a:buClr>
              <a:buSzPct val="76000"/>
              <a:buFont typeface="Wingdings 3" panose="05040102010807070707" pitchFamily="18" charset="2"/>
              <a:buChar char=""/>
              <a:defRPr sz="2300">
                <a:solidFill>
                  <a:schemeClr val="tx2"/>
                </a:solidFill>
                <a:latin typeface="Gill Sans MT"/>
              </a:defRPr>
            </a:lvl2pPr>
            <a:lvl3pPr marL="822325" indent="-228600">
              <a:spcBef>
                <a:spcPts val="500"/>
              </a:spcBef>
              <a:buClr>
                <a:srgbClr val="BCBCBC"/>
              </a:buClr>
              <a:buSzPct val="76000"/>
              <a:buFont typeface="Wingdings 3" panose="05040102010807070707" pitchFamily="18" charset="2"/>
              <a:buChar char=""/>
              <a:defRPr sz="2000">
                <a:solidFill>
                  <a:schemeClr val="tx1"/>
                </a:solidFill>
                <a:latin typeface="Gill Sans MT"/>
              </a:defRPr>
            </a:lvl3pPr>
            <a:lvl4pPr marL="1096963" indent="-228600">
              <a:spcBef>
                <a:spcPts val="400"/>
              </a:spcBef>
              <a:buClr>
                <a:srgbClr val="549FB3"/>
              </a:buClr>
              <a:buSzPct val="70000"/>
              <a:buFont typeface="Wingdings" panose="05000000000000000000" pitchFamily="2" charset="2"/>
              <a:buChar char=""/>
              <a:defRPr>
                <a:solidFill>
                  <a:schemeClr val="tx1"/>
                </a:solidFill>
                <a:latin typeface="Gill Sans MT"/>
              </a:defRPr>
            </a:lvl4pPr>
            <a:lvl5pPr marL="1371600" indent="-228600">
              <a:spcBef>
                <a:spcPts val="300"/>
              </a:spcBef>
              <a:buClr>
                <a:schemeClr val="accent2"/>
              </a:buClr>
              <a:buSzPct val="70000"/>
              <a:buFont typeface="Wingdings" panose="05000000000000000000" pitchFamily="2" charset="2"/>
              <a:buChar char=""/>
              <a:defRPr sz="1600">
                <a:solidFill>
                  <a:schemeClr val="tx1"/>
                </a:solidFill>
                <a:latin typeface="Gill Sans MT"/>
              </a:defRPr>
            </a:lvl5pPr>
            <a:lvl6pPr marL="1828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a:defRPr>
            </a:lvl6pPr>
            <a:lvl7pPr marL="2286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a:defRPr>
            </a:lvl7pPr>
            <a:lvl8pPr marL="2743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a:defRPr>
            </a:lvl8pPr>
            <a:lvl9pPr marL="32004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a:defRPr>
            </a:lvl9pPr>
          </a:lstStyle>
          <a:p>
            <a:pPr eaLnBrk="1" hangingPunct="1">
              <a:buFont typeface="Gill Sans MT"/>
              <a:buAutoNum type="arabicPeriod"/>
            </a:pPr>
            <a:endParaRPr lang="en-US" altLang="en-US">
              <a:solidFill>
                <a:srgbClr val="C00000"/>
              </a:solidFill>
            </a:endParaRPr>
          </a:p>
        </p:txBody>
      </p:sp>
      <p:sp>
        <p:nvSpPr>
          <p:cNvPr id="2" name="Footer Placeholder 1"/>
          <p:cNvSpPr>
            <a:spLocks noGrp="1"/>
          </p:cNvSpPr>
          <p:nvPr>
            <p:ph type="ftr" sz="quarter" idx="11"/>
          </p:nvPr>
        </p:nvSpPr>
        <p:spPr>
          <a:xfrm>
            <a:off x="990600" y="6567714"/>
            <a:ext cx="5104667" cy="279400"/>
          </a:xfrm>
        </p:spPr>
        <p:txBody>
          <a:bodyPr/>
          <a:lstStyle/>
          <a:p>
            <a:pPr>
              <a:defRPr/>
            </a:pPr>
            <a:r>
              <a:rPr lang="en-US" dirty="0"/>
              <a:t>Brustein &amp; Manasevit, PLLC © 2017. All rights reserved.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Management</a:t>
            </a:r>
          </a:p>
        </p:txBody>
      </p:sp>
      <p:sp>
        <p:nvSpPr>
          <p:cNvPr id="4" name="Content Placeholder 3"/>
          <p:cNvSpPr>
            <a:spLocks noGrp="1"/>
          </p:cNvSpPr>
          <p:nvPr>
            <p:ph sz="half" idx="2"/>
          </p:nvPr>
        </p:nvSpPr>
        <p:spPr>
          <a:xfrm>
            <a:off x="1295400" y="2438400"/>
            <a:ext cx="5943600" cy="3810000"/>
          </a:xfrm>
        </p:spPr>
        <p:txBody>
          <a:bodyPr>
            <a:normAutofit/>
          </a:bodyPr>
          <a:lstStyle/>
          <a:p>
            <a:r>
              <a:rPr lang="en-US" dirty="0"/>
              <a:t>Procedures</a:t>
            </a:r>
          </a:p>
          <a:p>
            <a:pPr lvl="1"/>
            <a:r>
              <a:rPr lang="en-US" dirty="0"/>
              <a:t>Overview of financial management / accounting system</a:t>
            </a:r>
          </a:p>
          <a:p>
            <a:pPr lvl="1"/>
            <a:r>
              <a:rPr lang="en-US" dirty="0"/>
              <a:t>Budget control, amendments</a:t>
            </a:r>
          </a:p>
          <a:p>
            <a:pPr lvl="1"/>
            <a:r>
              <a:rPr lang="en-US" dirty="0"/>
              <a:t>Maintaining accounting records</a:t>
            </a:r>
          </a:p>
          <a:p>
            <a:pPr lvl="1"/>
            <a:r>
              <a:rPr lang="en-US" dirty="0"/>
              <a:t>Journal voucher process</a:t>
            </a:r>
          </a:p>
          <a:p>
            <a:pPr lvl="1"/>
            <a:r>
              <a:rPr lang="en-US" dirty="0"/>
              <a:t>Cash management and interest remittance</a:t>
            </a:r>
          </a:p>
          <a:p>
            <a:pPr lvl="1"/>
            <a:r>
              <a:rPr lang="en-US" dirty="0"/>
              <a:t>Spending funds, determining allowability</a:t>
            </a:r>
          </a:p>
        </p:txBody>
      </p:sp>
      <p:sp>
        <p:nvSpPr>
          <p:cNvPr id="3" name="Footer Placeholder 2">
            <a:extLst>
              <a:ext uri="{FF2B5EF4-FFF2-40B4-BE49-F238E27FC236}">
                <a16:creationId xmlns:a16="http://schemas.microsoft.com/office/drawing/2014/main" id="{C39135A2-5DA8-4245-B0EE-80BF5CA6B4CD}"/>
              </a:ext>
            </a:extLst>
          </p:cNvPr>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1577790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9200" y="533400"/>
            <a:ext cx="6799262" cy="1303337"/>
          </a:xfrm>
        </p:spPr>
        <p:txBody>
          <a:bodyPr>
            <a:normAutofit fontScale="90000"/>
          </a:bodyPr>
          <a:lstStyle/>
          <a:p>
            <a:r>
              <a:rPr lang="en-US" dirty="0"/>
              <a:t>Overview Financial Management/ </a:t>
            </a:r>
            <a:br>
              <a:rPr lang="en-US" dirty="0"/>
            </a:br>
            <a:r>
              <a:rPr lang="en-US" dirty="0"/>
              <a:t>Accounting System</a:t>
            </a:r>
          </a:p>
        </p:txBody>
      </p:sp>
      <p:sp>
        <p:nvSpPr>
          <p:cNvPr id="3" name="Content Placeholder 2"/>
          <p:cNvSpPr>
            <a:spLocks noGrp="1"/>
          </p:cNvSpPr>
          <p:nvPr>
            <p:ph idx="4294967295"/>
          </p:nvPr>
        </p:nvSpPr>
        <p:spPr>
          <a:xfrm>
            <a:off x="665454" y="1828800"/>
            <a:ext cx="7729538" cy="4111625"/>
          </a:xfrm>
        </p:spPr>
        <p:txBody>
          <a:bodyPr/>
          <a:lstStyle/>
          <a:p>
            <a:r>
              <a:rPr lang="en-US" sz="2000" dirty="0"/>
              <a:t>Describe the system used by the grantee</a:t>
            </a:r>
          </a:p>
          <a:p>
            <a:r>
              <a:rPr lang="en-US" sz="2000" dirty="0"/>
              <a:t>Identification of awards</a:t>
            </a:r>
          </a:p>
          <a:p>
            <a:r>
              <a:rPr lang="en-US" sz="2000" dirty="0"/>
              <a:t>Interface with procurement and inventory systems?</a:t>
            </a:r>
          </a:p>
          <a:p>
            <a:r>
              <a:rPr lang="en-US" sz="2000" dirty="0"/>
              <a:t>Budgets loaded in the system?</a:t>
            </a:r>
          </a:p>
          <a:p>
            <a:r>
              <a:rPr lang="en-US" sz="2000" dirty="0"/>
              <a:t>Position / office responsible for managing budgets and accounts receivable?</a:t>
            </a:r>
          </a:p>
          <a:p>
            <a:r>
              <a:rPr lang="en-US" sz="2000" dirty="0"/>
              <a:t>Position / office responsible for compiling financial reports?</a:t>
            </a:r>
          </a:p>
          <a:p>
            <a:pPr lvl="1"/>
            <a:r>
              <a:rPr lang="en-US" dirty="0"/>
              <a:t>Review or approvals required?</a:t>
            </a:r>
          </a:p>
        </p:txBody>
      </p:sp>
      <p:sp>
        <p:nvSpPr>
          <p:cNvPr id="6" name="Rectangle 5"/>
          <p:cNvSpPr/>
          <p:nvPr/>
        </p:nvSpPr>
        <p:spPr>
          <a:xfrm>
            <a:off x="655122" y="6425073"/>
            <a:ext cx="6324600" cy="276999"/>
          </a:xfrm>
          <a:prstGeom prst="rect">
            <a:avLst/>
          </a:prstGeom>
        </p:spPr>
        <p:txBody>
          <a:bodyPr wrap="square">
            <a:spAutoFit/>
          </a:bodyPr>
          <a:lstStyle/>
          <a:p>
            <a:pPr>
              <a:defRPr/>
            </a:pPr>
            <a:r>
              <a:rPr lang="en-US" sz="1200" dirty="0"/>
              <a:t>BRUSTEIN &amp; MANASEVIT, PLLC © 2017. All rights reserved.</a:t>
            </a:r>
          </a:p>
        </p:txBody>
      </p:sp>
      <p:sp>
        <p:nvSpPr>
          <p:cNvPr id="5" name="Footer Placeholder 4">
            <a:extLst>
              <a:ext uri="{FF2B5EF4-FFF2-40B4-BE49-F238E27FC236}">
                <a16:creationId xmlns:a16="http://schemas.microsoft.com/office/drawing/2014/main" id="{FCCCC4FB-83DA-4519-9883-B544133DFE13}"/>
              </a:ext>
            </a:extLst>
          </p:cNvPr>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4273702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defRPr/>
            </a:pPr>
            <a:r>
              <a:rPr lang="en-US" dirty="0"/>
              <a:t>Identification of Awards</a:t>
            </a:r>
            <a:br>
              <a:rPr lang="en-US" dirty="0"/>
            </a:br>
            <a:r>
              <a:rPr lang="en-US" dirty="0"/>
              <a:t>200.302(b)(1) (</a:t>
            </a:r>
            <a:r>
              <a:rPr lang="en-US" dirty="0" err="1"/>
              <a:t>pg</a:t>
            </a:r>
            <a:r>
              <a:rPr lang="en-US" dirty="0"/>
              <a:t> 118)</a:t>
            </a:r>
          </a:p>
        </p:txBody>
      </p:sp>
      <p:sp>
        <p:nvSpPr>
          <p:cNvPr id="24579" name="Content Placeholder 7"/>
          <p:cNvSpPr>
            <a:spLocks noGrp="1"/>
          </p:cNvSpPr>
          <p:nvPr>
            <p:ph idx="1"/>
          </p:nvPr>
        </p:nvSpPr>
        <p:spPr/>
        <p:txBody>
          <a:bodyPr/>
          <a:lstStyle/>
          <a:p>
            <a:pPr marL="0" indent="0">
              <a:buNone/>
            </a:pPr>
            <a:r>
              <a:rPr lang="en-US" dirty="0">
                <a:solidFill>
                  <a:srgbClr val="C00000"/>
                </a:solidFill>
              </a:rPr>
              <a:t>NEW: </a:t>
            </a:r>
            <a:r>
              <a:rPr lang="en-US" altLang="en-US" sz="2000" dirty="0"/>
              <a:t>All federal “awards” received and expended</a:t>
            </a:r>
          </a:p>
          <a:p>
            <a:pPr eaLnBrk="1" hangingPunct="1"/>
            <a:r>
              <a:rPr lang="en-US" altLang="en-US" sz="2000" dirty="0"/>
              <a:t>The name of the federal “program”</a:t>
            </a:r>
          </a:p>
          <a:p>
            <a:pPr eaLnBrk="1" hangingPunct="1"/>
            <a:r>
              <a:rPr lang="en-US" altLang="en-US" sz="2000" dirty="0"/>
              <a:t>Identification # of award</a:t>
            </a:r>
          </a:p>
          <a:p>
            <a:pPr lvl="1" eaLnBrk="1" hangingPunct="1"/>
            <a:r>
              <a:rPr lang="en-US" altLang="en-US" sz="1800" dirty="0" err="1"/>
              <a:t>CFDA</a:t>
            </a:r>
            <a:r>
              <a:rPr lang="en-US" altLang="en-US" sz="1800" dirty="0"/>
              <a:t> Title and Number</a:t>
            </a:r>
          </a:p>
          <a:p>
            <a:pPr lvl="1" eaLnBrk="1" hangingPunct="1"/>
            <a:r>
              <a:rPr lang="en-US" altLang="en-US" sz="1800" dirty="0"/>
              <a:t>Federal Award I.D. #</a:t>
            </a:r>
          </a:p>
          <a:p>
            <a:pPr lvl="1" eaLnBrk="1" hangingPunct="1"/>
            <a:r>
              <a:rPr lang="en-US" altLang="en-US" sz="1800" dirty="0"/>
              <a:t>Fiscal Year of Award</a:t>
            </a:r>
          </a:p>
          <a:p>
            <a:pPr lvl="1" eaLnBrk="1" hangingPunct="1"/>
            <a:r>
              <a:rPr lang="en-US" altLang="en-US" sz="1800" dirty="0"/>
              <a:t>Federal Agency</a:t>
            </a:r>
          </a:p>
          <a:p>
            <a:pPr lvl="1" eaLnBrk="1" hangingPunct="1"/>
            <a:r>
              <a:rPr lang="en-US" altLang="en-US" sz="1800" dirty="0"/>
              <a:t>Pass-Through (If S/A)</a:t>
            </a:r>
          </a:p>
        </p:txBody>
      </p:sp>
      <p:pic>
        <p:nvPicPr>
          <p:cNvPr id="24581" name="Picture 2" descr="C:\Users\nbrooks\AppData\Local\Microsoft\Windows\Temporary Internet Files\Content.IE5\2KZ9BMQC\MC9102175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165600"/>
            <a:ext cx="17081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E78C7D2-C9D3-4A3D-B686-114BDA0615DE}"/>
              </a:ext>
            </a:extLst>
          </p:cNvPr>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261775919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 we put financial identification information?</a:t>
            </a:r>
          </a:p>
        </p:txBody>
      </p:sp>
      <p:sp>
        <p:nvSpPr>
          <p:cNvPr id="3" name="Content Placeholder 2"/>
          <p:cNvSpPr>
            <a:spLocks noGrp="1"/>
          </p:cNvSpPr>
          <p:nvPr>
            <p:ph idx="1"/>
          </p:nvPr>
        </p:nvSpPr>
        <p:spPr>
          <a:xfrm>
            <a:off x="866441" y="2489200"/>
            <a:ext cx="7265188" cy="3530600"/>
          </a:xfrm>
        </p:spPr>
        <p:txBody>
          <a:bodyPr>
            <a:normAutofit/>
          </a:bodyPr>
          <a:lstStyle/>
          <a:p>
            <a:r>
              <a:rPr lang="en-US" sz="2200" dirty="0"/>
              <a:t>“All grant recipients must have the Federal award information in their financial systems and not just on the </a:t>
            </a:r>
            <a:r>
              <a:rPr lang="en-US" sz="2200" dirty="0" err="1"/>
              <a:t>SEFA</a:t>
            </a:r>
            <a:r>
              <a:rPr lang="en-US" sz="2200" dirty="0"/>
              <a:t> [Schedule of Expenditures of Federal Awards].”</a:t>
            </a:r>
          </a:p>
          <a:p>
            <a:pPr lvl="1"/>
            <a:r>
              <a:rPr lang="en-US" sz="2200" dirty="0"/>
              <a:t>Letter, dated June 5, 2015</a:t>
            </a:r>
          </a:p>
        </p:txBody>
      </p:sp>
      <p:sp>
        <p:nvSpPr>
          <p:cNvPr id="4" name="Footer Placeholder 3">
            <a:extLst>
              <a:ext uri="{FF2B5EF4-FFF2-40B4-BE49-F238E27FC236}">
                <a16:creationId xmlns:a16="http://schemas.microsoft.com/office/drawing/2014/main" id="{8157B4D7-4803-4B4D-B216-B1E786288701}"/>
              </a:ext>
            </a:extLst>
          </p:cNvPr>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3611706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457200"/>
            <a:ext cx="6705600" cy="1254125"/>
          </a:xfrm>
        </p:spPr>
        <p:txBody>
          <a:bodyPr>
            <a:normAutofit fontScale="90000"/>
          </a:bodyPr>
          <a:lstStyle/>
          <a:p>
            <a:pPr>
              <a:defRPr/>
            </a:pPr>
            <a:r>
              <a:rPr lang="en-US" dirty="0"/>
              <a:t>Financial Reporting</a:t>
            </a:r>
            <a:br>
              <a:rPr lang="en-US" dirty="0"/>
            </a:br>
            <a:r>
              <a:rPr lang="en-US" dirty="0"/>
              <a:t>200.302(b)(2)</a:t>
            </a:r>
          </a:p>
        </p:txBody>
      </p:sp>
      <p:sp>
        <p:nvSpPr>
          <p:cNvPr id="26627" name="Content Placeholder 2"/>
          <p:cNvSpPr>
            <a:spLocks noGrp="1"/>
          </p:cNvSpPr>
          <p:nvPr>
            <p:ph idx="4294967295"/>
          </p:nvPr>
        </p:nvSpPr>
        <p:spPr>
          <a:xfrm>
            <a:off x="812583" y="1856601"/>
            <a:ext cx="7848600" cy="4467999"/>
          </a:xfrm>
        </p:spPr>
        <p:txBody>
          <a:bodyPr>
            <a:normAutofit lnSpcReduction="10000"/>
          </a:bodyPr>
          <a:lstStyle/>
          <a:p>
            <a:pPr eaLnBrk="1" hangingPunct="1"/>
            <a:r>
              <a:rPr lang="en-US" altLang="en-US" sz="2400" dirty="0"/>
              <a:t>Accurate, current, complete disclosure of financial results of each award in accordance with 200.327 and 200.328.</a:t>
            </a:r>
          </a:p>
          <a:p>
            <a:pPr lvl="1" eaLnBrk="1" hangingPunct="1"/>
            <a:endParaRPr lang="en-US" sz="2000" dirty="0">
              <a:solidFill>
                <a:srgbClr val="C00000"/>
              </a:solidFill>
            </a:endParaRPr>
          </a:p>
          <a:p>
            <a:r>
              <a:rPr lang="en-US" altLang="en-US" dirty="0">
                <a:solidFill>
                  <a:srgbClr val="C00000"/>
                </a:solidFill>
              </a:rPr>
              <a:t>200.327 – </a:t>
            </a:r>
            <a:r>
              <a:rPr lang="en-US" altLang="en-US" dirty="0"/>
              <a:t>Federal awarding agency can only collect OMB approved data elements, </a:t>
            </a:r>
            <a:r>
              <a:rPr lang="en-US" altLang="en-US" b="1" u="sng" dirty="0"/>
              <a:t>no less than annually, no more than quarterly</a:t>
            </a:r>
          </a:p>
          <a:p>
            <a:r>
              <a:rPr lang="en-US" altLang="en-US" dirty="0">
                <a:solidFill>
                  <a:srgbClr val="C00000"/>
                </a:solidFill>
              </a:rPr>
              <a:t>200.328 – </a:t>
            </a:r>
            <a:r>
              <a:rPr lang="en-US" altLang="en-US" dirty="0"/>
              <a:t>Non federal entity must submit performance reports at intervals required by federal agency or pass through.  </a:t>
            </a:r>
          </a:p>
          <a:p>
            <a:pPr lvl="2" eaLnBrk="1" hangingPunct="1"/>
            <a:r>
              <a:rPr lang="en-US" altLang="en-US" sz="2000" dirty="0"/>
              <a:t>Annual performance reports due 90 days after reporting period; Quarterly performance reports due 30 days after reporting period</a:t>
            </a:r>
          </a:p>
          <a:p>
            <a:r>
              <a:rPr lang="en-US" sz="2600" dirty="0"/>
              <a:t>ED FAQ: No additional reporting at this time.</a:t>
            </a:r>
          </a:p>
          <a:p>
            <a:pPr lvl="2" eaLnBrk="1" hangingPunct="1"/>
            <a:endParaRPr lang="en-US" altLang="en-US" sz="2000" dirty="0"/>
          </a:p>
        </p:txBody>
      </p:sp>
      <p:sp>
        <p:nvSpPr>
          <p:cNvPr id="7" name="Rectangle 6"/>
          <p:cNvSpPr/>
          <p:nvPr/>
        </p:nvSpPr>
        <p:spPr>
          <a:xfrm>
            <a:off x="784169" y="6430371"/>
            <a:ext cx="6324600" cy="276999"/>
          </a:xfrm>
          <a:prstGeom prst="rect">
            <a:avLst/>
          </a:prstGeom>
        </p:spPr>
        <p:txBody>
          <a:bodyPr wrap="square">
            <a:spAutoFit/>
          </a:bodyPr>
          <a:lstStyle/>
          <a:p>
            <a:pPr>
              <a:defRPr/>
            </a:pPr>
            <a:r>
              <a:rPr lang="en-US" sz="1200" dirty="0"/>
              <a:t>BRUSTEIN &amp; MANASEVIT, PLLC © 2017. All rights reserved.</a:t>
            </a:r>
          </a:p>
        </p:txBody>
      </p:sp>
      <p:sp>
        <p:nvSpPr>
          <p:cNvPr id="3" name="Footer Placeholder 2">
            <a:extLst>
              <a:ext uri="{FF2B5EF4-FFF2-40B4-BE49-F238E27FC236}">
                <a16:creationId xmlns:a16="http://schemas.microsoft.com/office/drawing/2014/main" id="{257E27C7-839D-46F5-AC70-5533EA3C284F}"/>
              </a:ext>
            </a:extLst>
          </p:cNvPr>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400262384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381000"/>
            <a:ext cx="6810375" cy="1447800"/>
          </a:xfrm>
        </p:spPr>
        <p:txBody>
          <a:bodyPr>
            <a:normAutofit/>
          </a:bodyPr>
          <a:lstStyle/>
          <a:p>
            <a:pPr>
              <a:defRPr/>
            </a:pPr>
            <a:r>
              <a:rPr lang="en-US" dirty="0"/>
              <a:t>Accounting Records  200.302(b)(3)</a:t>
            </a:r>
          </a:p>
        </p:txBody>
      </p:sp>
      <p:sp>
        <p:nvSpPr>
          <p:cNvPr id="3" name="Content Placeholder 2"/>
          <p:cNvSpPr>
            <a:spLocks noGrp="1"/>
          </p:cNvSpPr>
          <p:nvPr>
            <p:ph idx="4294967295"/>
          </p:nvPr>
        </p:nvSpPr>
        <p:spPr>
          <a:xfrm>
            <a:off x="784169" y="1901398"/>
            <a:ext cx="7696200" cy="4267200"/>
          </a:xfrm>
        </p:spPr>
        <p:txBody>
          <a:bodyPr rtlCol="0">
            <a:normAutofit lnSpcReduction="10000"/>
          </a:bodyPr>
          <a:lstStyle/>
          <a:p>
            <a:pPr marL="0" indent="0" eaLnBrk="1" fontAlgn="auto" hangingPunct="1">
              <a:buFont typeface="Wingdings 2" charset="2"/>
              <a:buNone/>
              <a:defRPr/>
            </a:pPr>
            <a:r>
              <a:rPr lang="en-US" sz="2000" dirty="0"/>
              <a:t>Combined 80.20(b)(2) and 80.20(b)(6):</a:t>
            </a:r>
          </a:p>
          <a:p>
            <a:pPr marL="306000" indent="-306000" eaLnBrk="1" fontAlgn="auto" hangingPunct="1">
              <a:buFont typeface="Wingdings 2" charset="2"/>
              <a:buChar char=""/>
              <a:defRPr/>
            </a:pPr>
            <a:r>
              <a:rPr lang="en-US" u="sng" dirty="0"/>
              <a:t>Source</a:t>
            </a:r>
            <a:r>
              <a:rPr lang="en-US" dirty="0"/>
              <a:t> Documentation Must Be Kept On:</a:t>
            </a:r>
          </a:p>
          <a:p>
            <a:pPr marL="822960" lvl="1" indent="-457200" eaLnBrk="1" fontAlgn="auto" hangingPunct="1">
              <a:buFont typeface="+mj-lt"/>
              <a:buAutoNum type="arabicPeriod"/>
              <a:defRPr/>
            </a:pPr>
            <a:r>
              <a:rPr lang="en-US" sz="2000" dirty="0"/>
              <a:t>Federal Awards</a:t>
            </a:r>
          </a:p>
          <a:p>
            <a:pPr marL="822960" lvl="1" indent="-457200" eaLnBrk="1" fontAlgn="auto" hangingPunct="1">
              <a:buFont typeface="+mj-lt"/>
              <a:buAutoNum type="arabicPeriod"/>
              <a:defRPr/>
            </a:pPr>
            <a:r>
              <a:rPr lang="en-US" sz="2000" dirty="0"/>
              <a:t>Authorizations</a:t>
            </a:r>
          </a:p>
          <a:p>
            <a:pPr marL="822960" lvl="1" indent="-457200" eaLnBrk="1" fontAlgn="auto" hangingPunct="1">
              <a:buFont typeface="+mj-lt"/>
              <a:buAutoNum type="arabicPeriod"/>
              <a:defRPr/>
            </a:pPr>
            <a:r>
              <a:rPr lang="en-US" sz="2000" dirty="0"/>
              <a:t>Obligations</a:t>
            </a:r>
          </a:p>
          <a:p>
            <a:pPr marL="822960" lvl="1" indent="-457200" eaLnBrk="1" fontAlgn="auto" hangingPunct="1">
              <a:buFont typeface="+mj-lt"/>
              <a:buAutoNum type="arabicPeriod"/>
              <a:defRPr/>
            </a:pPr>
            <a:r>
              <a:rPr lang="en-US" sz="2000" dirty="0"/>
              <a:t>Unobligated balances</a:t>
            </a:r>
          </a:p>
          <a:p>
            <a:pPr marL="822960" lvl="1" indent="-457200" eaLnBrk="1" fontAlgn="auto" hangingPunct="1">
              <a:buFont typeface="+mj-lt"/>
              <a:buAutoNum type="arabicPeriod"/>
              <a:defRPr/>
            </a:pPr>
            <a:r>
              <a:rPr lang="en-US" sz="2000" dirty="0"/>
              <a:t>Assets</a:t>
            </a:r>
          </a:p>
          <a:p>
            <a:pPr marL="822960" lvl="1" indent="-457200" eaLnBrk="1" fontAlgn="auto" hangingPunct="1">
              <a:buFont typeface="+mj-lt"/>
              <a:buAutoNum type="arabicPeriod"/>
              <a:defRPr/>
            </a:pPr>
            <a:r>
              <a:rPr lang="en-US" sz="2000" dirty="0"/>
              <a:t>Expenditures</a:t>
            </a:r>
          </a:p>
          <a:p>
            <a:pPr marL="822960" lvl="1" indent="-457200" eaLnBrk="1" fontAlgn="auto" hangingPunct="1">
              <a:buFont typeface="+mj-lt"/>
              <a:buAutoNum type="arabicPeriod"/>
              <a:defRPr/>
            </a:pPr>
            <a:r>
              <a:rPr lang="en-US" sz="2000" dirty="0"/>
              <a:t>Income</a:t>
            </a:r>
          </a:p>
          <a:p>
            <a:pPr marL="822960" lvl="1" indent="-457200" eaLnBrk="1" fontAlgn="auto" hangingPunct="1">
              <a:buFont typeface="+mj-lt"/>
              <a:buAutoNum type="arabicPeriod"/>
              <a:defRPr/>
            </a:pPr>
            <a:r>
              <a:rPr lang="en-US" sz="2000" dirty="0"/>
              <a:t>Interest (New)  </a:t>
            </a:r>
            <a:r>
              <a:rPr lang="en-US" sz="2000" b="1" i="1" dirty="0"/>
              <a:t>(Eliminated liabilities)</a:t>
            </a:r>
          </a:p>
        </p:txBody>
      </p:sp>
      <p:sp>
        <p:nvSpPr>
          <p:cNvPr id="7" name="Rectangle 6"/>
          <p:cNvSpPr/>
          <p:nvPr/>
        </p:nvSpPr>
        <p:spPr>
          <a:xfrm>
            <a:off x="755755" y="6445597"/>
            <a:ext cx="6324600" cy="276999"/>
          </a:xfrm>
          <a:prstGeom prst="rect">
            <a:avLst/>
          </a:prstGeom>
        </p:spPr>
        <p:txBody>
          <a:bodyPr wrap="square">
            <a:spAutoFit/>
          </a:bodyPr>
          <a:lstStyle/>
          <a:p>
            <a:pPr>
              <a:defRPr/>
            </a:pPr>
            <a:r>
              <a:rPr lang="en-US" sz="1200" dirty="0"/>
              <a:t>BRUSTEIN &amp; MANASEVIT, PLLC © 2017. All rights reserved.</a:t>
            </a:r>
          </a:p>
        </p:txBody>
      </p:sp>
      <p:sp>
        <p:nvSpPr>
          <p:cNvPr id="4" name="Footer Placeholder 3">
            <a:extLst>
              <a:ext uri="{FF2B5EF4-FFF2-40B4-BE49-F238E27FC236}">
                <a16:creationId xmlns:a16="http://schemas.microsoft.com/office/drawing/2014/main" id="{654C56EE-7CF7-40C2-920B-F3BFF0B783CA}"/>
              </a:ext>
            </a:extLst>
          </p:cNvPr>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2833588314"/>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Budgeting Control, Amendments</a:t>
            </a:r>
          </a:p>
        </p:txBody>
      </p:sp>
      <p:sp>
        <p:nvSpPr>
          <p:cNvPr id="5" name="Content Placeholder 4"/>
          <p:cNvSpPr>
            <a:spLocks noGrp="1"/>
          </p:cNvSpPr>
          <p:nvPr>
            <p:ph idx="1"/>
          </p:nvPr>
        </p:nvSpPr>
        <p:spPr>
          <a:xfrm>
            <a:off x="838200" y="2362200"/>
            <a:ext cx="7315200" cy="4267199"/>
          </a:xfrm>
        </p:spPr>
        <p:txBody>
          <a:bodyPr>
            <a:normAutofit lnSpcReduction="10000"/>
          </a:bodyPr>
          <a:lstStyle/>
          <a:p>
            <a:pPr>
              <a:spcBef>
                <a:spcPts val="0"/>
              </a:spcBef>
              <a:spcAft>
                <a:spcPts val="0"/>
              </a:spcAft>
            </a:pPr>
            <a:r>
              <a:rPr lang="en-US" dirty="0"/>
              <a:t>The Planning Phase: Meetings and Discussions</a:t>
            </a:r>
          </a:p>
          <a:p>
            <a:pPr lvl="1">
              <a:spcBef>
                <a:spcPts val="0"/>
              </a:spcBef>
              <a:spcAft>
                <a:spcPts val="0"/>
              </a:spcAft>
            </a:pPr>
            <a:r>
              <a:rPr lang="en-US" dirty="0"/>
              <a:t>Start from prior year budget?</a:t>
            </a:r>
          </a:p>
          <a:p>
            <a:pPr lvl="1">
              <a:spcBef>
                <a:spcPts val="0"/>
              </a:spcBef>
              <a:spcAft>
                <a:spcPts val="0"/>
              </a:spcAft>
            </a:pPr>
            <a:r>
              <a:rPr lang="en-US" dirty="0"/>
              <a:t>Needs assessment?</a:t>
            </a:r>
          </a:p>
          <a:p>
            <a:pPr lvl="1">
              <a:spcBef>
                <a:spcPts val="0"/>
              </a:spcBef>
              <a:spcAft>
                <a:spcPts val="0"/>
              </a:spcAft>
            </a:pPr>
            <a:r>
              <a:rPr lang="en-US" dirty="0"/>
              <a:t>Consideration of existing resources?</a:t>
            </a:r>
          </a:p>
          <a:p>
            <a:r>
              <a:rPr lang="en-US" dirty="0"/>
              <a:t>Reviewing and Approving the Budget</a:t>
            </a:r>
          </a:p>
          <a:p>
            <a:pPr lvl="1">
              <a:spcBef>
                <a:spcPts val="0"/>
              </a:spcBef>
              <a:spcAft>
                <a:spcPts val="0"/>
              </a:spcAft>
            </a:pPr>
            <a:r>
              <a:rPr lang="en-US" dirty="0"/>
              <a:t>Program vs. fiscal review</a:t>
            </a:r>
          </a:p>
          <a:p>
            <a:pPr lvl="1">
              <a:spcBef>
                <a:spcPts val="0"/>
              </a:spcBef>
              <a:spcAft>
                <a:spcPts val="0"/>
              </a:spcAft>
            </a:pPr>
            <a:r>
              <a:rPr lang="en-US" dirty="0"/>
              <a:t>Timeframe</a:t>
            </a:r>
          </a:p>
          <a:p>
            <a:r>
              <a:rPr lang="en-US" dirty="0"/>
              <a:t>Amending the Budget</a:t>
            </a:r>
          </a:p>
          <a:p>
            <a:pPr lvl="1"/>
            <a:r>
              <a:rPr lang="en-US" dirty="0"/>
              <a:t>Process, notification, formal approval</a:t>
            </a:r>
          </a:p>
          <a:p>
            <a:r>
              <a:rPr lang="en-US" dirty="0"/>
              <a:t>Budget Control</a:t>
            </a:r>
          </a:p>
          <a:p>
            <a:pPr lvl="1"/>
            <a:r>
              <a:rPr lang="en-US" dirty="0"/>
              <a:t>Comparison of budget to actual expenditures</a:t>
            </a:r>
          </a:p>
        </p:txBody>
      </p:sp>
      <p:sp>
        <p:nvSpPr>
          <p:cNvPr id="2" name="Footer Placeholder 1"/>
          <p:cNvSpPr>
            <a:spLocks noGrp="1"/>
          </p:cNvSpPr>
          <p:nvPr>
            <p:ph type="ftr" sz="quarter" idx="11"/>
          </p:nvPr>
        </p:nvSpPr>
        <p:spPr>
          <a:xfrm>
            <a:off x="1143000" y="6477000"/>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4233784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800" y="838200"/>
            <a:ext cx="6799262" cy="1303337"/>
          </a:xfrm>
        </p:spPr>
        <p:txBody>
          <a:bodyPr>
            <a:normAutofit fontScale="90000"/>
          </a:bodyPr>
          <a:lstStyle/>
          <a:p>
            <a:pPr>
              <a:defRPr/>
            </a:pPr>
            <a:r>
              <a:rPr lang="en-US" dirty="0"/>
              <a:t>Budget Control</a:t>
            </a:r>
            <a:br>
              <a:rPr lang="en-US" dirty="0"/>
            </a:br>
            <a:r>
              <a:rPr lang="en-US" altLang="en-US" dirty="0"/>
              <a:t>200.302(5)</a:t>
            </a:r>
            <a:endParaRPr lang="en-US" dirty="0"/>
          </a:p>
        </p:txBody>
      </p:sp>
      <p:sp>
        <p:nvSpPr>
          <p:cNvPr id="29699" name="Content Placeholder 2"/>
          <p:cNvSpPr>
            <a:spLocks noGrp="1"/>
          </p:cNvSpPr>
          <p:nvPr>
            <p:ph idx="4294967295"/>
          </p:nvPr>
        </p:nvSpPr>
        <p:spPr>
          <a:xfrm>
            <a:off x="1143000" y="2362200"/>
            <a:ext cx="6799262" cy="3444875"/>
          </a:xfrm>
        </p:spPr>
        <p:txBody>
          <a:bodyPr/>
          <a:lstStyle/>
          <a:p>
            <a:pPr eaLnBrk="1" hangingPunct="1"/>
            <a:r>
              <a:rPr lang="en-US" altLang="en-US" sz="2400" dirty="0"/>
              <a:t>Comparison of expenditures with budget amounts for each award</a:t>
            </a:r>
          </a:p>
        </p:txBody>
      </p:sp>
      <p:sp>
        <p:nvSpPr>
          <p:cNvPr id="7" name="Rectangle 6"/>
          <p:cNvSpPr/>
          <p:nvPr/>
        </p:nvSpPr>
        <p:spPr>
          <a:xfrm>
            <a:off x="779003" y="6474896"/>
            <a:ext cx="6324600" cy="276999"/>
          </a:xfrm>
          <a:prstGeom prst="rect">
            <a:avLst/>
          </a:prstGeom>
        </p:spPr>
        <p:txBody>
          <a:bodyPr wrap="square">
            <a:spAutoFit/>
          </a:bodyPr>
          <a:lstStyle/>
          <a:p>
            <a:pPr>
              <a:defRPr/>
            </a:pPr>
            <a:r>
              <a:rPr lang="en-US" sz="1200" dirty="0"/>
              <a:t>BRUSTEIN &amp; MANASEVIT, PLLC © 2017. All rights reserved.</a:t>
            </a:r>
          </a:p>
        </p:txBody>
      </p:sp>
      <p:sp>
        <p:nvSpPr>
          <p:cNvPr id="3" name="Footer Placeholder 2">
            <a:extLst>
              <a:ext uri="{FF2B5EF4-FFF2-40B4-BE49-F238E27FC236}">
                <a16:creationId xmlns:a16="http://schemas.microsoft.com/office/drawing/2014/main" id="{C02FC170-EF63-4337-9CFD-08C86686D4EC}"/>
              </a:ext>
            </a:extLst>
          </p:cNvPr>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20262117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a:t>Single Audits</a:t>
            </a:r>
          </a:p>
        </p:txBody>
      </p:sp>
      <p:sp>
        <p:nvSpPr>
          <p:cNvPr id="21507" name="Content Placeholder 2"/>
          <p:cNvSpPr>
            <a:spLocks noGrp="1"/>
          </p:cNvSpPr>
          <p:nvPr>
            <p:ph idx="1"/>
          </p:nvPr>
        </p:nvSpPr>
        <p:spPr/>
        <p:txBody>
          <a:bodyPr/>
          <a:lstStyle/>
          <a:p>
            <a:pPr eaLnBrk="1" hangingPunct="1"/>
            <a:r>
              <a:rPr lang="en-US" altLang="en-US" sz="2800" dirty="0"/>
              <a:t>Auditors ask about policies and procedures</a:t>
            </a:r>
          </a:p>
          <a:p>
            <a:pPr lvl="1" eaLnBrk="1" hangingPunct="1"/>
            <a:r>
              <a:rPr lang="en-US" altLang="en-US" sz="2800" dirty="0">
                <a:solidFill>
                  <a:schemeClr val="tx1"/>
                </a:solidFill>
              </a:rPr>
              <a:t>Some tests specifically require written policies and procedures</a:t>
            </a:r>
          </a:p>
          <a:p>
            <a:pPr eaLnBrk="1" hangingPunct="1"/>
            <a:endParaRPr lang="en-US" altLang="en-US" dirty="0"/>
          </a:p>
        </p:txBody>
      </p:sp>
      <p:sp>
        <p:nvSpPr>
          <p:cNvPr id="2" name="Footer Placeholder 1"/>
          <p:cNvSpPr>
            <a:spLocks noGrp="1"/>
          </p:cNvSpPr>
          <p:nvPr>
            <p:ph type="ftr" sz="quarter" idx="11"/>
          </p:nvPr>
        </p:nvSpPr>
        <p:spPr>
          <a:xfrm>
            <a:off x="838200" y="6545943"/>
            <a:ext cx="5104667" cy="279400"/>
          </a:xfrm>
        </p:spPr>
        <p:txBody>
          <a:bodyPr/>
          <a:lstStyle/>
          <a:p>
            <a:pPr>
              <a:defRPr/>
            </a:pPr>
            <a:r>
              <a:rPr lang="en-US" dirty="0"/>
              <a:t>Brustein &amp; Manasevit, PLLC © 2017. All rights reserved.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Maintaining Accounting Records</a:t>
            </a:r>
            <a:br>
              <a:rPr lang="en-US" dirty="0"/>
            </a:br>
            <a:r>
              <a:rPr lang="en-US" dirty="0"/>
              <a:t>Journal Voucher Process</a:t>
            </a:r>
          </a:p>
        </p:txBody>
      </p:sp>
      <p:sp>
        <p:nvSpPr>
          <p:cNvPr id="3" name="Content Placeholder 2"/>
          <p:cNvSpPr>
            <a:spLocks noGrp="1"/>
          </p:cNvSpPr>
          <p:nvPr>
            <p:ph idx="1"/>
          </p:nvPr>
        </p:nvSpPr>
        <p:spPr/>
        <p:txBody>
          <a:bodyPr/>
          <a:lstStyle/>
          <a:p>
            <a:r>
              <a:rPr lang="en-US" dirty="0"/>
              <a:t>Definitions of assets, liabilities, revenues, expenses, etc.</a:t>
            </a:r>
          </a:p>
          <a:p>
            <a:r>
              <a:rPr lang="en-US" dirty="0"/>
              <a:t>Chart of accounts / codes</a:t>
            </a:r>
          </a:p>
          <a:p>
            <a:r>
              <a:rPr lang="en-US" dirty="0"/>
              <a:t>How are journal entries made? Approvals required?</a:t>
            </a:r>
          </a:p>
        </p:txBody>
      </p:sp>
      <p:sp>
        <p:nvSpPr>
          <p:cNvPr id="4" name="Footer Placeholder 3"/>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3716371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347" y="608886"/>
            <a:ext cx="7076363" cy="1303867"/>
          </a:xfrm>
        </p:spPr>
        <p:txBody>
          <a:bodyPr>
            <a:normAutofit fontScale="90000"/>
          </a:bodyPr>
          <a:lstStyle/>
          <a:p>
            <a:r>
              <a:rPr lang="en-US" dirty="0"/>
              <a:t/>
            </a:r>
            <a:br>
              <a:rPr lang="en-US" dirty="0"/>
            </a:br>
            <a:r>
              <a:rPr lang="en-US" dirty="0"/>
              <a:t>Written Cash Management Procedures</a:t>
            </a:r>
          </a:p>
        </p:txBody>
      </p:sp>
      <p:sp>
        <p:nvSpPr>
          <p:cNvPr id="3" name="Content Placeholder 2"/>
          <p:cNvSpPr>
            <a:spLocks noGrp="1"/>
          </p:cNvSpPr>
          <p:nvPr>
            <p:ph idx="1"/>
          </p:nvPr>
        </p:nvSpPr>
        <p:spPr>
          <a:xfrm>
            <a:off x="899237" y="2590800"/>
            <a:ext cx="7512842" cy="4937760"/>
          </a:xfrm>
        </p:spPr>
        <p:txBody>
          <a:bodyPr>
            <a:normAutofit/>
          </a:bodyPr>
          <a:lstStyle/>
          <a:p>
            <a:r>
              <a:rPr lang="en-US" sz="2800" dirty="0"/>
              <a:t>Must have written cash management procedures to implement requirements of § 200.305 Payment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6088" y="3820006"/>
            <a:ext cx="3382879" cy="2133600"/>
          </a:xfrm>
          <a:prstGeom prst="rect">
            <a:avLst/>
          </a:prstGeom>
        </p:spPr>
      </p:pic>
      <p:sp>
        <p:nvSpPr>
          <p:cNvPr id="4" name="Footer Placeholder 3"/>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114149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600200"/>
          </a:xfrm>
        </p:spPr>
        <p:txBody>
          <a:bodyPr>
            <a:normAutofit/>
          </a:bodyPr>
          <a:lstStyle/>
          <a:p>
            <a:pPr>
              <a:defRPr/>
            </a:pPr>
            <a:r>
              <a:rPr lang="en-US" dirty="0"/>
              <a:t>Payment</a:t>
            </a:r>
            <a:br>
              <a:rPr lang="en-US" dirty="0"/>
            </a:br>
            <a:r>
              <a:rPr lang="en-US" dirty="0"/>
              <a:t>200.305(b)(1)-(4)</a:t>
            </a:r>
          </a:p>
        </p:txBody>
      </p:sp>
      <p:sp>
        <p:nvSpPr>
          <p:cNvPr id="3" name="Content Placeholder 2"/>
          <p:cNvSpPr>
            <a:spLocks noGrp="1"/>
          </p:cNvSpPr>
          <p:nvPr>
            <p:ph idx="1"/>
          </p:nvPr>
        </p:nvSpPr>
        <p:spPr>
          <a:xfrm>
            <a:off x="609600" y="2362200"/>
            <a:ext cx="7989888" cy="3944937"/>
          </a:xfrm>
        </p:spPr>
        <p:txBody>
          <a:bodyPr rtlCol="0">
            <a:normAutofit lnSpcReduction="10000"/>
          </a:bodyPr>
          <a:lstStyle/>
          <a:p>
            <a:r>
              <a:rPr lang="en-US" sz="2400" dirty="0"/>
              <a:t>Written procedures must describe whether non-federal entity uses:</a:t>
            </a:r>
          </a:p>
          <a:p>
            <a:pPr marL="822960" lvl="1" indent="-457200">
              <a:buFont typeface="+mj-lt"/>
              <a:buAutoNum type="arabicParenR"/>
            </a:pPr>
            <a:r>
              <a:rPr lang="en-US" sz="2000" u="sng" dirty="0"/>
              <a:t>Advance Payments</a:t>
            </a:r>
            <a:r>
              <a:rPr lang="en-US" sz="2000" dirty="0"/>
              <a:t> (preferred) </a:t>
            </a:r>
          </a:p>
          <a:p>
            <a:pPr marL="1188720" lvl="2" indent="-457200">
              <a:buFont typeface="Arial" panose="020B0604020202020204" pitchFamily="34" charset="0"/>
              <a:buChar char="•"/>
            </a:pPr>
            <a:r>
              <a:rPr lang="en-US" sz="1800" dirty="0"/>
              <a:t>Limited to minimum amounts needed to meet immediate cash needs </a:t>
            </a:r>
          </a:p>
          <a:p>
            <a:pPr marL="822960" lvl="1" indent="-457200">
              <a:buFont typeface="+mj-lt"/>
              <a:buAutoNum type="arabicParenR"/>
            </a:pPr>
            <a:r>
              <a:rPr lang="en-US" sz="2000" u="sng" dirty="0"/>
              <a:t>Reimbursement</a:t>
            </a:r>
          </a:p>
          <a:p>
            <a:pPr marL="1188720" lvl="2" indent="-457200">
              <a:buFont typeface="Arial" panose="020B0604020202020204" pitchFamily="34" charset="0"/>
              <a:buChar char="•"/>
            </a:pPr>
            <a:r>
              <a:rPr lang="en-US" sz="1800" dirty="0"/>
              <a:t>Pass through must make payment within 30 calendar days after receipt of the billing</a:t>
            </a:r>
          </a:p>
          <a:p>
            <a:pPr marL="822960" lvl="1" indent="-457200">
              <a:buFont typeface="+mj-lt"/>
              <a:buAutoNum type="arabicParenR"/>
            </a:pPr>
            <a:r>
              <a:rPr lang="en-US" sz="2000" u="sng" dirty="0"/>
              <a:t>Working Capital Advance</a:t>
            </a:r>
          </a:p>
          <a:p>
            <a:pPr marL="1188720" lvl="2" indent="-457200">
              <a:buFont typeface="Arial" panose="020B0604020202020204" pitchFamily="34" charset="0"/>
              <a:buChar char="•"/>
            </a:pPr>
            <a:r>
              <a:rPr lang="en-US" sz="1800" dirty="0"/>
              <a:t>The pass through determines that the nonfederal entity lacks sufficient working capital. Allows advance payment to cover estimated disbursement needs for initial period</a:t>
            </a:r>
          </a:p>
        </p:txBody>
      </p:sp>
      <p:sp>
        <p:nvSpPr>
          <p:cNvPr id="4" name="Footer Placeholder 3">
            <a:extLst>
              <a:ext uri="{FF2B5EF4-FFF2-40B4-BE49-F238E27FC236}">
                <a16:creationId xmlns:a16="http://schemas.microsoft.com/office/drawing/2014/main" id="{19DE05C0-4BF8-4890-AE0D-4DFCF481F567}"/>
              </a:ext>
            </a:extLst>
          </p:cNvPr>
          <p:cNvSpPr>
            <a:spLocks noGrp="1"/>
          </p:cNvSpPr>
          <p:nvPr>
            <p:ph type="ftr" sz="quarter" idx="11"/>
          </p:nvPr>
        </p:nvSpPr>
        <p:spPr>
          <a:xfrm>
            <a:off x="617621" y="6535737"/>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2762376172"/>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086600" cy="1039813"/>
          </a:xfrm>
        </p:spPr>
        <p:txBody>
          <a:bodyPr>
            <a:normAutofit fontScale="90000"/>
          </a:bodyPr>
          <a:lstStyle/>
          <a:p>
            <a:pPr>
              <a:defRPr/>
            </a:pPr>
            <a:r>
              <a:rPr lang="en-US" dirty="0"/>
              <a:t>Payment (cont.)</a:t>
            </a:r>
            <a:br>
              <a:rPr lang="en-US" dirty="0"/>
            </a:br>
            <a:r>
              <a:rPr lang="en-US" dirty="0"/>
              <a:t>200.305(b)(7)-(</a:t>
            </a:r>
            <a:r>
              <a:rPr lang="en-US"/>
              <a:t>8)</a:t>
            </a:r>
            <a:endParaRPr lang="en-US" dirty="0"/>
          </a:p>
        </p:txBody>
      </p:sp>
      <p:sp>
        <p:nvSpPr>
          <p:cNvPr id="3" name="Content Placeholder 2"/>
          <p:cNvSpPr>
            <a:spLocks noGrp="1"/>
          </p:cNvSpPr>
          <p:nvPr>
            <p:ph idx="1"/>
          </p:nvPr>
        </p:nvSpPr>
        <p:spPr>
          <a:xfrm>
            <a:off x="762000" y="2443842"/>
            <a:ext cx="7848600" cy="4414157"/>
          </a:xfrm>
        </p:spPr>
        <p:txBody>
          <a:bodyPr rtlCol="0">
            <a:noAutofit/>
          </a:bodyPr>
          <a:lstStyle/>
          <a:p>
            <a:pPr marL="306000" indent="-306000" eaLnBrk="1" fontAlgn="auto" hangingPunct="1">
              <a:buFont typeface="Wingdings 2" charset="2"/>
              <a:buChar char=""/>
              <a:defRPr/>
            </a:pPr>
            <a:r>
              <a:rPr lang="en-US" sz="2400" dirty="0"/>
              <a:t>Advances must be maintained in insured accounts</a:t>
            </a:r>
          </a:p>
          <a:p>
            <a:pPr marL="306000" indent="-306000" eaLnBrk="1" fontAlgn="auto" hangingPunct="1">
              <a:buFont typeface="Wingdings 2" charset="2"/>
              <a:buChar char=""/>
              <a:defRPr/>
            </a:pPr>
            <a:r>
              <a:rPr lang="en-US" sz="2400" dirty="0"/>
              <a:t>Pass through cannot require separate depository accounts</a:t>
            </a:r>
          </a:p>
          <a:p>
            <a:pPr marL="306000" indent="-306000" eaLnBrk="1" fontAlgn="auto" hangingPunct="1">
              <a:buFont typeface="Wingdings 2" charset="2"/>
              <a:buChar char=""/>
              <a:defRPr/>
            </a:pPr>
            <a:r>
              <a:rPr lang="en-US" sz="2400" dirty="0"/>
              <a:t>Accounts must be interest bearing unless:</a:t>
            </a:r>
          </a:p>
          <a:p>
            <a:pPr marL="822960" lvl="1" indent="-457200" eaLnBrk="1" fontAlgn="auto" hangingPunct="1">
              <a:buFont typeface="+mj-lt"/>
              <a:buAutoNum type="arabicPeriod"/>
              <a:defRPr/>
            </a:pPr>
            <a:r>
              <a:rPr lang="en-US" dirty="0"/>
              <a:t>Aggregate federal awards under $120,000</a:t>
            </a:r>
          </a:p>
          <a:p>
            <a:pPr marL="822960" lvl="1" indent="-457200" eaLnBrk="1" fontAlgn="auto" hangingPunct="1">
              <a:buFont typeface="+mj-lt"/>
              <a:buAutoNum type="arabicPeriod"/>
              <a:defRPr/>
            </a:pPr>
            <a:r>
              <a:rPr lang="en-US" dirty="0"/>
              <a:t>Account not expected to earn in excess of $500 per year</a:t>
            </a:r>
          </a:p>
          <a:p>
            <a:pPr marL="822960" lvl="1" indent="-457200" eaLnBrk="1" fontAlgn="auto" hangingPunct="1">
              <a:buFont typeface="+mj-lt"/>
              <a:buAutoNum type="arabicPeriod"/>
              <a:defRPr/>
            </a:pPr>
            <a:r>
              <a:rPr lang="en-US" dirty="0"/>
              <a:t>Bank require minimum balance so high, that such account not feasible</a:t>
            </a:r>
          </a:p>
          <a:p>
            <a:pPr marL="822960" lvl="1" indent="-457200" eaLnBrk="1" fontAlgn="auto" hangingPunct="1">
              <a:buFont typeface="+mj-lt"/>
              <a:buAutoNum type="arabicPeriod"/>
              <a:defRPr/>
            </a:pPr>
            <a:r>
              <a:rPr lang="en-US" dirty="0"/>
              <a:t>A foreign gov’t or banking system prohibits or precludes interest bearing accounts. </a:t>
            </a:r>
          </a:p>
        </p:txBody>
      </p:sp>
      <p:sp>
        <p:nvSpPr>
          <p:cNvPr id="4" name="Footer Placeholder 3">
            <a:extLst>
              <a:ext uri="{FF2B5EF4-FFF2-40B4-BE49-F238E27FC236}">
                <a16:creationId xmlns:a16="http://schemas.microsoft.com/office/drawing/2014/main" id="{92B78AE8-ABE0-4971-8E22-FC67AA5C53D8}"/>
              </a:ext>
            </a:extLst>
          </p:cNvPr>
          <p:cNvSpPr>
            <a:spLocks noGrp="1"/>
          </p:cNvSpPr>
          <p:nvPr>
            <p:ph type="ftr" sz="quarter" idx="11"/>
          </p:nvPr>
        </p:nvSpPr>
        <p:spPr>
          <a:xfrm>
            <a:off x="745958" y="6477000"/>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653741932"/>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086600" cy="1039813"/>
          </a:xfrm>
        </p:spPr>
        <p:txBody>
          <a:bodyPr>
            <a:normAutofit fontScale="90000"/>
          </a:bodyPr>
          <a:lstStyle/>
          <a:p>
            <a:pPr>
              <a:defRPr/>
            </a:pPr>
            <a:r>
              <a:rPr lang="en-US" dirty="0"/>
              <a:t>Payment (cont.)</a:t>
            </a:r>
            <a:br>
              <a:rPr lang="en-US" dirty="0"/>
            </a:br>
            <a:r>
              <a:rPr lang="en-US" dirty="0"/>
              <a:t>200.305(b)(9)</a:t>
            </a:r>
          </a:p>
        </p:txBody>
      </p:sp>
      <p:sp>
        <p:nvSpPr>
          <p:cNvPr id="3" name="Content Placeholder 2"/>
          <p:cNvSpPr>
            <a:spLocks noGrp="1"/>
          </p:cNvSpPr>
          <p:nvPr>
            <p:ph idx="1"/>
          </p:nvPr>
        </p:nvSpPr>
        <p:spPr>
          <a:xfrm>
            <a:off x="762000" y="2514600"/>
            <a:ext cx="7696200" cy="3962400"/>
          </a:xfrm>
        </p:spPr>
        <p:txBody>
          <a:bodyPr rtlCol="0">
            <a:noAutofit/>
          </a:bodyPr>
          <a:lstStyle/>
          <a:p>
            <a:pPr marL="306000" indent="-306000" eaLnBrk="1" fontAlgn="auto" hangingPunct="1">
              <a:buFont typeface="Wingdings 2" charset="2"/>
              <a:buChar char=""/>
              <a:defRPr/>
            </a:pPr>
            <a:r>
              <a:rPr lang="en-US" sz="2400" dirty="0"/>
              <a:t>Interest amounts up to $500 may be retained by non federal entity for administrative purposes</a:t>
            </a:r>
          </a:p>
          <a:p>
            <a:pPr marL="593725" lvl="2" indent="0" eaLnBrk="1" fontAlgn="auto" hangingPunct="1">
              <a:buNone/>
              <a:defRPr/>
            </a:pPr>
            <a:endParaRPr lang="en-US" sz="2000" dirty="0"/>
          </a:p>
          <a:p>
            <a:pPr marL="306150" indent="-306000">
              <a:buFont typeface="Wingdings 2" charset="2"/>
              <a:buChar char=""/>
              <a:defRPr/>
            </a:pPr>
            <a:r>
              <a:rPr lang="en-US" dirty="0"/>
              <a:t>Interest earned must be remitted </a:t>
            </a:r>
            <a:r>
              <a:rPr lang="en-US" u="sng" dirty="0"/>
              <a:t>annually</a:t>
            </a:r>
            <a:r>
              <a:rPr lang="en-US" dirty="0"/>
              <a:t> to HHS Payment Management System.</a:t>
            </a:r>
          </a:p>
        </p:txBody>
      </p:sp>
      <p:sp>
        <p:nvSpPr>
          <p:cNvPr id="4" name="Footer Placeholder 3">
            <a:extLst>
              <a:ext uri="{FF2B5EF4-FFF2-40B4-BE49-F238E27FC236}">
                <a16:creationId xmlns:a16="http://schemas.microsoft.com/office/drawing/2014/main" id="{03EF7DCD-17A8-491A-AA7C-46FA0C55D0FE}"/>
              </a:ext>
            </a:extLst>
          </p:cNvPr>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2054155261"/>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calculate $500 of interest?</a:t>
            </a:r>
          </a:p>
        </p:txBody>
      </p:sp>
      <p:sp>
        <p:nvSpPr>
          <p:cNvPr id="3" name="Content Placeholder 2"/>
          <p:cNvSpPr>
            <a:spLocks noGrp="1"/>
          </p:cNvSpPr>
          <p:nvPr>
            <p:ph idx="1"/>
          </p:nvPr>
        </p:nvSpPr>
        <p:spPr>
          <a:xfrm>
            <a:off x="914400" y="2438400"/>
            <a:ext cx="7439359" cy="3167743"/>
          </a:xfrm>
        </p:spPr>
        <p:txBody>
          <a:bodyPr>
            <a:normAutofit/>
          </a:bodyPr>
          <a:lstStyle/>
          <a:p>
            <a:r>
              <a:rPr lang="en-US" sz="2600" dirty="0"/>
              <a:t>Any additional interest earned </a:t>
            </a:r>
            <a:r>
              <a:rPr lang="en-US" sz="2600" dirty="0">
                <a:solidFill>
                  <a:srgbClr val="C00000"/>
                </a:solidFill>
              </a:rPr>
              <a:t>over $500 </a:t>
            </a:r>
            <a:r>
              <a:rPr lang="en-US" sz="2600" dirty="0"/>
              <a:t>must be remitted </a:t>
            </a:r>
            <a:r>
              <a:rPr lang="en-US" sz="2600" u="sng" dirty="0"/>
              <a:t>annually</a:t>
            </a:r>
            <a:r>
              <a:rPr lang="en-US" sz="2600" dirty="0"/>
              <a:t> to </a:t>
            </a:r>
            <a:r>
              <a:rPr lang="en-US" sz="2600" dirty="0" err="1"/>
              <a:t>HHS</a:t>
            </a:r>
            <a:r>
              <a:rPr lang="en-US" sz="2600" dirty="0"/>
              <a:t>. </a:t>
            </a:r>
          </a:p>
          <a:p>
            <a:endParaRPr lang="en-US" sz="2600" dirty="0"/>
          </a:p>
          <a:p>
            <a:r>
              <a:rPr lang="en-US" sz="2600" dirty="0"/>
              <a:t>The $500 is typically </a:t>
            </a:r>
            <a:r>
              <a:rPr lang="en-US" sz="2600" b="1" u="sng" dirty="0"/>
              <a:t>applied to all grants, not applied individually per grant</a:t>
            </a:r>
            <a:r>
              <a:rPr lang="en-US" sz="2600" dirty="0"/>
              <a:t>. </a:t>
            </a:r>
          </a:p>
          <a:p>
            <a:pPr lvl="1"/>
            <a:r>
              <a:rPr lang="en-US" sz="2600" dirty="0"/>
              <a:t>Letter dated, June 11, 2015</a:t>
            </a:r>
          </a:p>
        </p:txBody>
      </p:sp>
      <p:sp>
        <p:nvSpPr>
          <p:cNvPr id="4" name="Footer Placeholder 3">
            <a:extLst>
              <a:ext uri="{FF2B5EF4-FFF2-40B4-BE49-F238E27FC236}">
                <a16:creationId xmlns:a16="http://schemas.microsoft.com/office/drawing/2014/main" id="{EFF8E3D9-31F7-495A-B2B1-7CB9601F3B69}"/>
              </a:ext>
            </a:extLst>
          </p:cNvPr>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580396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Management (cont.)</a:t>
            </a:r>
          </a:p>
        </p:txBody>
      </p:sp>
      <p:sp>
        <p:nvSpPr>
          <p:cNvPr id="3" name="Content Placeholder 2"/>
          <p:cNvSpPr>
            <a:spLocks noGrp="1"/>
          </p:cNvSpPr>
          <p:nvPr>
            <p:ph idx="1"/>
          </p:nvPr>
        </p:nvSpPr>
        <p:spPr/>
        <p:txBody>
          <a:bodyPr/>
          <a:lstStyle/>
          <a:p>
            <a:r>
              <a:rPr lang="en-US" dirty="0"/>
              <a:t>Timely Obligation of Funds</a:t>
            </a:r>
          </a:p>
          <a:p>
            <a:pPr lvl="1"/>
            <a:r>
              <a:rPr lang="en-US" dirty="0"/>
              <a:t>When Obligations are made</a:t>
            </a:r>
          </a:p>
          <a:p>
            <a:r>
              <a:rPr lang="en-US" dirty="0"/>
              <a:t>Period of performance of federal awards</a:t>
            </a:r>
          </a:p>
          <a:p>
            <a:r>
              <a:rPr lang="en-US" dirty="0"/>
              <a:t>Carryover</a:t>
            </a:r>
          </a:p>
          <a:p>
            <a:r>
              <a:rPr lang="en-US" dirty="0"/>
              <a:t>Program income</a:t>
            </a:r>
          </a:p>
        </p:txBody>
      </p:sp>
      <p:sp>
        <p:nvSpPr>
          <p:cNvPr id="4" name="Footer Placeholder 3"/>
          <p:cNvSpPr>
            <a:spLocks noGrp="1"/>
          </p:cNvSpPr>
          <p:nvPr>
            <p:ph type="ftr" sz="quarter" idx="11"/>
          </p:nvPr>
        </p:nvSpPr>
        <p:spPr>
          <a:xfrm>
            <a:off x="914400" y="6540500"/>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47139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772400" cy="1609344"/>
          </a:xfrm>
        </p:spPr>
        <p:txBody>
          <a:bodyPr>
            <a:normAutofit fontScale="90000"/>
          </a:bodyPr>
          <a:lstStyle/>
          <a:p>
            <a:r>
              <a:rPr lang="en-US" dirty="0"/>
              <a:t>When Obligations Are Made</a:t>
            </a:r>
            <a:br>
              <a:rPr lang="en-US" dirty="0"/>
            </a:br>
            <a:r>
              <a:rPr lang="en-US" dirty="0"/>
              <a:t>76.707</a:t>
            </a:r>
            <a:br>
              <a:rPr lang="en-US" dirty="0"/>
            </a:br>
            <a:endParaRPr lang="en-US" dirty="0"/>
          </a:p>
        </p:txBody>
      </p:sp>
      <p:graphicFrame>
        <p:nvGraphicFramePr>
          <p:cNvPr id="6" name="Group 3"/>
          <p:cNvGraphicFramePr>
            <a:graphicFrameLocks/>
          </p:cNvGraphicFramePr>
          <p:nvPr>
            <p:extLst>
              <p:ext uri="{D42A27DB-BD31-4B8C-83A1-F6EECF244321}">
                <p14:modId xmlns:p14="http://schemas.microsoft.com/office/powerpoint/2010/main" val="4242976974"/>
              </p:ext>
            </p:extLst>
          </p:nvPr>
        </p:nvGraphicFramePr>
        <p:xfrm>
          <a:off x="762398" y="1905000"/>
          <a:ext cx="7848202" cy="4038598"/>
        </p:xfrm>
        <a:graphic>
          <a:graphicData uri="http://schemas.openxmlformats.org/drawingml/2006/table">
            <a:tbl>
              <a:tblPr/>
              <a:tblGrid>
                <a:gridCol w="2761404">
                  <a:extLst>
                    <a:ext uri="{9D8B030D-6E8A-4147-A177-3AD203B41FA5}">
                      <a16:colId xmlns:a16="http://schemas.microsoft.com/office/drawing/2014/main" val="20000"/>
                    </a:ext>
                  </a:extLst>
                </a:gridCol>
                <a:gridCol w="5086798">
                  <a:extLst>
                    <a:ext uri="{9D8B030D-6E8A-4147-A177-3AD203B41FA5}">
                      <a16:colId xmlns:a16="http://schemas.microsoft.com/office/drawing/2014/main" val="20001"/>
                    </a:ext>
                  </a:extLst>
                </a:gridCol>
              </a:tblGrid>
              <a:tr h="47289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charset="0"/>
                          <a:cs typeface="Arial" charset="0"/>
                        </a:rPr>
                        <a:t>Type of Obligation</a:t>
                      </a:r>
                    </a:p>
                  </a:txBody>
                  <a:tcPr marL="82562" marR="8256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a:ln>
                            <a:noFill/>
                          </a:ln>
                          <a:solidFill>
                            <a:schemeClr val="tx1"/>
                          </a:solidFill>
                          <a:effectLst/>
                          <a:latin typeface="Arial" charset="0"/>
                          <a:cs typeface="Arial" charset="0"/>
                        </a:rPr>
                        <a:t>When Obligation Occurs</a:t>
                      </a:r>
                    </a:p>
                  </a:txBody>
                  <a:tcPr marL="82562" marR="8256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289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Acquisition of Property</a:t>
                      </a:r>
                    </a:p>
                  </a:txBody>
                  <a:tcPr marL="82562" marR="8256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Date of binding  written commitment</a:t>
                      </a:r>
                    </a:p>
                  </a:txBody>
                  <a:tcPr marL="82562" marR="8256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2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Personal Services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 by Employee</a:t>
                      </a:r>
                    </a:p>
                  </a:txBody>
                  <a:tcPr marL="82562" marR="8256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When services are performed</a:t>
                      </a:r>
                    </a:p>
                  </a:txBody>
                  <a:tcPr marL="82562" marR="8256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32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Personal Services </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by Contractor</a:t>
                      </a:r>
                    </a:p>
                  </a:txBody>
                  <a:tcPr marL="82562" marR="8256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Date of binding written commitment</a:t>
                      </a:r>
                    </a:p>
                  </a:txBody>
                  <a:tcPr marL="82562" marR="8256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124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Travel</a:t>
                      </a:r>
                    </a:p>
                  </a:txBody>
                  <a:tcPr marL="82562" marR="8256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When travel is taken</a:t>
                      </a:r>
                    </a:p>
                  </a:txBody>
                  <a:tcPr marL="82562" marR="8256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509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Approved Pre-Agreement Cost</a:t>
                      </a:r>
                    </a:p>
                  </a:txBody>
                  <a:tcPr marL="82562" marR="8256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 On the first day of the grant or subgrant performance period.</a:t>
                      </a:r>
                    </a:p>
                  </a:txBody>
                  <a:tcPr marL="82562" marR="8256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 name="Rectangle 7"/>
          <p:cNvSpPr/>
          <p:nvPr/>
        </p:nvSpPr>
        <p:spPr>
          <a:xfrm>
            <a:off x="773283" y="6467368"/>
            <a:ext cx="6324600" cy="276999"/>
          </a:xfrm>
          <a:prstGeom prst="rect">
            <a:avLst/>
          </a:prstGeom>
        </p:spPr>
        <p:txBody>
          <a:bodyPr wrap="square">
            <a:spAutoFit/>
          </a:bodyPr>
          <a:lstStyle/>
          <a:p>
            <a:pPr>
              <a:defRPr/>
            </a:pPr>
            <a:r>
              <a:rPr lang="en-US" sz="1200" dirty="0"/>
              <a:t>BRUSTEIN &amp; MANASEVIT, PLLC © 2017. All rights reserved.</a:t>
            </a:r>
          </a:p>
        </p:txBody>
      </p:sp>
    </p:spTree>
    <p:extLst>
      <p:ext uri="{BB962C8B-B14F-4D97-AF65-F5344CB8AC3E}">
        <p14:creationId xmlns:p14="http://schemas.microsoft.com/office/powerpoint/2010/main" val="3035597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t>When May Begin to Obligate</a:t>
            </a:r>
            <a:br>
              <a:rPr lang="en-US" dirty="0"/>
            </a:br>
            <a:r>
              <a:rPr lang="en-US" dirty="0"/>
              <a:t>76.708</a:t>
            </a:r>
          </a:p>
        </p:txBody>
      </p:sp>
      <p:sp>
        <p:nvSpPr>
          <p:cNvPr id="108549" name="Rectangle 3"/>
          <p:cNvSpPr>
            <a:spLocks noGrp="1" noChangeArrowheads="1"/>
          </p:cNvSpPr>
          <p:nvPr>
            <p:ph type="body" sz="half" idx="4294967295"/>
          </p:nvPr>
        </p:nvSpPr>
        <p:spPr>
          <a:xfrm>
            <a:off x="838200" y="2362200"/>
            <a:ext cx="7239000" cy="3810000"/>
          </a:xfrm>
        </p:spPr>
        <p:txBody>
          <a:bodyPr>
            <a:normAutofit fontScale="92500"/>
          </a:bodyPr>
          <a:lstStyle/>
          <a:p>
            <a:pPr eaLnBrk="1" hangingPunct="1">
              <a:lnSpc>
                <a:spcPct val="90000"/>
              </a:lnSpc>
            </a:pPr>
            <a:r>
              <a:rPr lang="en-US" altLang="en-US" sz="2400" dirty="0"/>
              <a:t>Formula Grants: </a:t>
            </a:r>
          </a:p>
          <a:p>
            <a:pPr lvl="1"/>
            <a:r>
              <a:rPr lang="en-US" altLang="en-US" sz="2200" dirty="0"/>
              <a:t>Grantees and </a:t>
            </a:r>
            <a:r>
              <a:rPr lang="en-US" altLang="en-US" sz="2200" dirty="0" err="1"/>
              <a:t>subgrantees</a:t>
            </a:r>
            <a:r>
              <a:rPr lang="en-US" altLang="en-US" sz="2200" dirty="0"/>
              <a:t> may begin to obligate funds when:</a:t>
            </a:r>
          </a:p>
          <a:p>
            <a:pPr lvl="2"/>
            <a:r>
              <a:rPr lang="en-US" altLang="en-US" sz="1900" dirty="0"/>
              <a:t>When the awarding agency approves application; or</a:t>
            </a:r>
          </a:p>
          <a:p>
            <a:pPr lvl="2"/>
            <a:r>
              <a:rPr lang="en-US" altLang="en-US" sz="1900" dirty="0"/>
              <a:t>Awarding agency determines application is “substantially approvable”</a:t>
            </a:r>
            <a:endParaRPr lang="en-US" altLang="en-US" sz="3000" dirty="0"/>
          </a:p>
          <a:p>
            <a:pPr lvl="1"/>
            <a:r>
              <a:rPr lang="en-US" altLang="en-US" sz="2200" dirty="0"/>
              <a:t>Reimbursement subject to final approval.</a:t>
            </a:r>
          </a:p>
          <a:p>
            <a:r>
              <a:rPr lang="en-US" altLang="en-US" sz="2400" dirty="0"/>
              <a:t>Discretionary Grants:</a:t>
            </a:r>
          </a:p>
          <a:p>
            <a:pPr lvl="1"/>
            <a:r>
              <a:rPr lang="en-US" altLang="en-US" sz="2200" dirty="0"/>
              <a:t>When subgrant is made.  However, pre-agreement costs are permissible (reference to 2 </a:t>
            </a:r>
            <a:r>
              <a:rPr lang="en-US" altLang="en-US" sz="2200" dirty="0" err="1"/>
              <a:t>CFR</a:t>
            </a:r>
            <a:r>
              <a:rPr lang="en-US" altLang="en-US" sz="2200" dirty="0"/>
              <a:t> Part 200)</a:t>
            </a:r>
          </a:p>
          <a:p>
            <a:pPr eaLnBrk="1" hangingPunct="1">
              <a:lnSpc>
                <a:spcPct val="90000"/>
              </a:lnSpc>
            </a:pPr>
            <a:endParaRPr lang="en-US" altLang="en-US" sz="2400" dirty="0"/>
          </a:p>
          <a:p>
            <a:pPr eaLnBrk="1" hangingPunct="1">
              <a:lnSpc>
                <a:spcPct val="90000"/>
              </a:lnSpc>
            </a:pPr>
            <a:endParaRPr lang="en-US" altLang="en-US" sz="2400" dirty="0"/>
          </a:p>
        </p:txBody>
      </p:sp>
      <p:sp>
        <p:nvSpPr>
          <p:cNvPr id="8" name="Rectangle 7"/>
          <p:cNvSpPr/>
          <p:nvPr/>
        </p:nvSpPr>
        <p:spPr>
          <a:xfrm>
            <a:off x="533400" y="6404650"/>
            <a:ext cx="6324600" cy="276999"/>
          </a:xfrm>
          <a:prstGeom prst="rect">
            <a:avLst/>
          </a:prstGeom>
        </p:spPr>
        <p:txBody>
          <a:bodyPr wrap="square">
            <a:spAutoFit/>
          </a:bodyPr>
          <a:lstStyle/>
          <a:p>
            <a:pPr>
              <a:defRPr/>
            </a:pPr>
            <a:r>
              <a:rPr lang="en-US" sz="1200" dirty="0"/>
              <a:t>BRUSTEIN &amp; MANASEVIT, PLLC © 2017. All rights reserved.</a:t>
            </a:r>
          </a:p>
        </p:txBody>
      </p:sp>
      <p:sp>
        <p:nvSpPr>
          <p:cNvPr id="2" name="Footer Placeholder 1">
            <a:extLst>
              <a:ext uri="{FF2B5EF4-FFF2-40B4-BE49-F238E27FC236}">
                <a16:creationId xmlns:a16="http://schemas.microsoft.com/office/drawing/2014/main" id="{E22908A1-331F-4B93-8942-2649FDBFB813}"/>
              </a:ext>
            </a:extLst>
          </p:cNvPr>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3288164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t>Obligations During Carryover</a:t>
            </a:r>
            <a:br>
              <a:rPr lang="en-US" dirty="0"/>
            </a:br>
            <a:r>
              <a:rPr lang="en-US" dirty="0"/>
              <a:t>76.709</a:t>
            </a:r>
          </a:p>
        </p:txBody>
      </p:sp>
      <p:sp>
        <p:nvSpPr>
          <p:cNvPr id="109571" name="Rectangle 3"/>
          <p:cNvSpPr>
            <a:spLocks noGrp="1" noChangeArrowheads="1"/>
          </p:cNvSpPr>
          <p:nvPr>
            <p:ph idx="1"/>
          </p:nvPr>
        </p:nvSpPr>
        <p:spPr>
          <a:xfrm>
            <a:off x="762398" y="2405743"/>
            <a:ext cx="7467600" cy="4419600"/>
          </a:xfrm>
        </p:spPr>
        <p:txBody>
          <a:bodyPr>
            <a:normAutofit fontScale="92500" lnSpcReduction="20000"/>
          </a:bodyPr>
          <a:lstStyle/>
          <a:p>
            <a:r>
              <a:rPr lang="en-US" altLang="en-US" dirty="0"/>
              <a:t>Funds may be obligated during the carryover period of one additional fiscal year.	</a:t>
            </a:r>
          </a:p>
          <a:p>
            <a:r>
              <a:rPr lang="en-US" altLang="en-US" dirty="0" err="1"/>
              <a:t>Tydings</a:t>
            </a:r>
            <a:r>
              <a:rPr lang="en-US" altLang="en-US" dirty="0"/>
              <a:t> Amendment</a:t>
            </a:r>
          </a:p>
          <a:p>
            <a:pPr lvl="1" eaLnBrk="1" hangingPunct="1"/>
            <a:r>
              <a:rPr lang="en-US" altLang="en-US" sz="2400" dirty="0"/>
              <a:t>Allows extra year to obligate funds</a:t>
            </a:r>
          </a:p>
          <a:p>
            <a:pPr lvl="1" eaLnBrk="1" hangingPunct="1"/>
            <a:r>
              <a:rPr lang="en-US" altLang="en-US" sz="2400" dirty="0"/>
              <a:t>Does not apply to all grants</a:t>
            </a:r>
          </a:p>
          <a:p>
            <a:pPr eaLnBrk="1" hangingPunct="1"/>
            <a:r>
              <a:rPr lang="en-US" altLang="en-US" dirty="0"/>
              <a:t>Under </a:t>
            </a:r>
            <a:r>
              <a:rPr lang="en-US" altLang="en-US" dirty="0" err="1"/>
              <a:t>Tydings</a:t>
            </a:r>
            <a:r>
              <a:rPr lang="en-US" altLang="en-US" dirty="0"/>
              <a:t>, funds are available for 24-27 months:</a:t>
            </a:r>
          </a:p>
          <a:p>
            <a:pPr lvl="1" eaLnBrk="1" hangingPunct="1"/>
            <a:r>
              <a:rPr lang="en-US" altLang="en-US" sz="2400" dirty="0"/>
              <a:t>12-15 months under the grant award </a:t>
            </a:r>
          </a:p>
          <a:p>
            <a:pPr lvl="1" eaLnBrk="1" hangingPunct="1">
              <a:buFont typeface="Wingdings" panose="05000000000000000000" pitchFamily="2" charset="2"/>
              <a:buNone/>
            </a:pPr>
            <a:r>
              <a:rPr lang="en-US" altLang="en-US" sz="2400" dirty="0"/>
              <a:t>	(July 1, 2014 – September 30, 2015)</a:t>
            </a:r>
          </a:p>
          <a:p>
            <a:pPr lvl="1" eaLnBrk="1" hangingPunct="1"/>
            <a:r>
              <a:rPr lang="en-US" altLang="en-US" sz="2400" dirty="0"/>
              <a:t>Plus 12 months (carryover period)</a:t>
            </a:r>
          </a:p>
          <a:p>
            <a:pPr lvl="1" eaLnBrk="1" hangingPunct="1">
              <a:buFont typeface="Wingdings" panose="05000000000000000000" pitchFamily="2" charset="2"/>
              <a:buNone/>
            </a:pPr>
            <a:r>
              <a:rPr lang="en-US" altLang="en-US" sz="2400" dirty="0"/>
              <a:t>	(October 1, 2015 – September 30, 2016)</a:t>
            </a:r>
          </a:p>
          <a:p>
            <a:pPr marL="0" indent="0">
              <a:buNone/>
            </a:pPr>
            <a:r>
              <a:rPr lang="en-US" altLang="en-US" sz="2400" dirty="0"/>
              <a:t>		</a:t>
            </a:r>
          </a:p>
          <a:p>
            <a:pPr>
              <a:buNone/>
            </a:pPr>
            <a:endParaRPr lang="en-US" altLang="en-US" sz="2400" dirty="0"/>
          </a:p>
        </p:txBody>
      </p:sp>
      <p:sp>
        <p:nvSpPr>
          <p:cNvPr id="7" name="Rectangle 6"/>
          <p:cNvSpPr/>
          <p:nvPr/>
        </p:nvSpPr>
        <p:spPr>
          <a:xfrm>
            <a:off x="784169" y="6490394"/>
            <a:ext cx="6324600" cy="276999"/>
          </a:xfrm>
          <a:prstGeom prst="rect">
            <a:avLst/>
          </a:prstGeom>
        </p:spPr>
        <p:txBody>
          <a:bodyPr wrap="square">
            <a:spAutoFit/>
          </a:bodyPr>
          <a:lstStyle/>
          <a:p>
            <a:pPr>
              <a:defRPr/>
            </a:pPr>
            <a:r>
              <a:rPr lang="en-US" sz="1200" dirty="0"/>
              <a:t>BRUSTEIN &amp; MANASEVIT, PLLC © 2017. All rights reserved.</a:t>
            </a:r>
          </a:p>
        </p:txBody>
      </p:sp>
    </p:spTree>
    <p:extLst>
      <p:ext uri="{BB962C8B-B14F-4D97-AF65-F5344CB8AC3E}">
        <p14:creationId xmlns:p14="http://schemas.microsoft.com/office/powerpoint/2010/main" val="128378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a:t>Single Audits</a:t>
            </a:r>
          </a:p>
        </p:txBody>
      </p:sp>
      <p:sp>
        <p:nvSpPr>
          <p:cNvPr id="3" name="Content Placeholder 2"/>
          <p:cNvSpPr>
            <a:spLocks noGrp="1"/>
          </p:cNvSpPr>
          <p:nvPr>
            <p:ph idx="1"/>
          </p:nvPr>
        </p:nvSpPr>
        <p:spPr/>
        <p:txBody>
          <a:bodyPr>
            <a:noAutofit/>
          </a:bodyPr>
          <a:lstStyle/>
          <a:p>
            <a:pPr marL="274320" indent="-274320" eaLnBrk="1" fontAlgn="auto" hangingPunct="1">
              <a:spcAft>
                <a:spcPts val="0"/>
              </a:spcAft>
              <a:buFont typeface="Wingdings 3"/>
              <a:buChar char=""/>
              <a:defRPr/>
            </a:pPr>
            <a:r>
              <a:rPr lang="en-US" sz="2800" dirty="0"/>
              <a:t>Compliance Supplement, Part 6: Internal Controls</a:t>
            </a:r>
          </a:p>
          <a:p>
            <a:pPr marL="548640" lvl="1" indent="-274320" eaLnBrk="1" fontAlgn="auto" hangingPunct="1">
              <a:spcAft>
                <a:spcPts val="0"/>
              </a:spcAft>
              <a:buFont typeface="Wingdings 3"/>
              <a:buChar char=""/>
              <a:defRPr/>
            </a:pPr>
            <a:r>
              <a:rPr lang="en-US" sz="2800" dirty="0">
                <a:solidFill>
                  <a:schemeClr val="tx1"/>
                </a:solidFill>
              </a:rPr>
              <a:t>“Control activities are the </a:t>
            </a:r>
            <a:r>
              <a:rPr lang="en-US" sz="2800" u="sng" dirty="0">
                <a:solidFill>
                  <a:schemeClr val="tx1"/>
                </a:solidFill>
              </a:rPr>
              <a:t>policies and procedures </a:t>
            </a:r>
            <a:r>
              <a:rPr lang="en-US" sz="2800" dirty="0">
                <a:solidFill>
                  <a:schemeClr val="tx1"/>
                </a:solidFill>
              </a:rPr>
              <a:t>that help ensure the management’s directives are carried out.”</a:t>
            </a:r>
          </a:p>
          <a:p>
            <a:pPr marL="822960" lvl="2" eaLnBrk="1" fontAlgn="auto" hangingPunct="1">
              <a:spcAft>
                <a:spcPts val="0"/>
              </a:spcAft>
              <a:buClr>
                <a:schemeClr val="bg1">
                  <a:shade val="50000"/>
                </a:schemeClr>
              </a:buClr>
              <a:buFont typeface="Wingdings 3"/>
              <a:buChar char=""/>
              <a:defRPr/>
            </a:pPr>
            <a:r>
              <a:rPr lang="en-US" sz="2800" dirty="0"/>
              <a:t>Clearly written </a:t>
            </a:r>
          </a:p>
          <a:p>
            <a:pPr marL="822960" lvl="2" eaLnBrk="1" fontAlgn="auto" hangingPunct="1">
              <a:spcAft>
                <a:spcPts val="0"/>
              </a:spcAft>
              <a:buClr>
                <a:schemeClr val="bg1">
                  <a:shade val="50000"/>
                </a:schemeClr>
              </a:buClr>
              <a:buFont typeface="Wingdings 3"/>
              <a:buChar char=""/>
              <a:defRPr/>
            </a:pPr>
            <a:r>
              <a:rPr lang="en-US" sz="2800" dirty="0"/>
              <a:t>Clearly communicated</a:t>
            </a:r>
          </a:p>
        </p:txBody>
      </p:sp>
      <p:sp>
        <p:nvSpPr>
          <p:cNvPr id="2" name="Footer Placeholder 1"/>
          <p:cNvSpPr>
            <a:spLocks noGrp="1"/>
          </p:cNvSpPr>
          <p:nvPr>
            <p:ph type="ftr" sz="quarter" idx="11"/>
          </p:nvPr>
        </p:nvSpPr>
        <p:spPr>
          <a:xfrm>
            <a:off x="838200" y="6545943"/>
            <a:ext cx="5104667" cy="279400"/>
          </a:xfrm>
        </p:spPr>
        <p:txBody>
          <a:bodyPr/>
          <a:lstStyle/>
          <a:p>
            <a:pPr>
              <a:defRPr/>
            </a:pPr>
            <a:r>
              <a:rPr lang="en-US" dirty="0"/>
              <a:t>Brustein &amp; Manasevit, PLLC © 2017. All rights reserved.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pPr>
              <a:defRPr/>
            </a:pPr>
            <a:r>
              <a:rPr lang="en-US" dirty="0"/>
              <a:t>Obligations During Carryover</a:t>
            </a:r>
            <a:br>
              <a:rPr lang="en-US" dirty="0"/>
            </a:br>
            <a:r>
              <a:rPr lang="en-US" dirty="0"/>
              <a:t>76.710</a:t>
            </a:r>
          </a:p>
        </p:txBody>
      </p:sp>
      <p:sp>
        <p:nvSpPr>
          <p:cNvPr id="110595" name="Rectangle 3"/>
          <p:cNvSpPr>
            <a:spLocks noGrp="1" noChangeArrowheads="1"/>
          </p:cNvSpPr>
          <p:nvPr>
            <p:ph idx="1"/>
          </p:nvPr>
        </p:nvSpPr>
        <p:spPr/>
        <p:txBody>
          <a:bodyPr/>
          <a:lstStyle/>
          <a:p>
            <a:pPr eaLnBrk="1" hangingPunct="1"/>
            <a:r>
              <a:rPr lang="en-US" altLang="en-US" sz="2400" dirty="0"/>
              <a:t>Carryover funds must be used in accordance with the Federal statute and regulation that apply and are in effect for the carryover period and any state plan or application required. </a:t>
            </a:r>
            <a:endParaRPr lang="en-US" altLang="en-US" dirty="0"/>
          </a:p>
          <a:p>
            <a:pPr eaLnBrk="1" hangingPunct="1"/>
            <a:endParaRPr lang="en-US" altLang="en-US" dirty="0"/>
          </a:p>
        </p:txBody>
      </p:sp>
      <p:sp>
        <p:nvSpPr>
          <p:cNvPr id="7" name="Rectangle 6"/>
          <p:cNvSpPr/>
          <p:nvPr/>
        </p:nvSpPr>
        <p:spPr>
          <a:xfrm>
            <a:off x="784169" y="6445597"/>
            <a:ext cx="6324600" cy="276999"/>
          </a:xfrm>
          <a:prstGeom prst="rect">
            <a:avLst/>
          </a:prstGeom>
        </p:spPr>
        <p:txBody>
          <a:bodyPr wrap="square">
            <a:spAutoFit/>
          </a:bodyPr>
          <a:lstStyle/>
          <a:p>
            <a:pPr>
              <a:defRPr/>
            </a:pPr>
            <a:r>
              <a:rPr lang="en-US" sz="1200" dirty="0"/>
              <a:t>BRUSTEIN &amp; MANASEVIT, PLLC © 2017. All rights reserved.</a:t>
            </a:r>
          </a:p>
        </p:txBody>
      </p:sp>
    </p:spTree>
    <p:extLst>
      <p:ext uri="{BB962C8B-B14F-4D97-AF65-F5344CB8AC3E}">
        <p14:creationId xmlns:p14="http://schemas.microsoft.com/office/powerpoint/2010/main" val="1544337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Spending Grant Funds</a:t>
            </a:r>
          </a:p>
        </p:txBody>
      </p:sp>
      <p:sp>
        <p:nvSpPr>
          <p:cNvPr id="3" name="Content Placeholder 2"/>
          <p:cNvSpPr>
            <a:spLocks noGrp="1"/>
          </p:cNvSpPr>
          <p:nvPr>
            <p:ph idx="1"/>
          </p:nvPr>
        </p:nvSpPr>
        <p:spPr/>
        <p:txBody>
          <a:bodyPr/>
          <a:lstStyle/>
          <a:p>
            <a:r>
              <a:rPr lang="en-US" dirty="0"/>
              <a:t>Classifying costs as direct vs. indirect </a:t>
            </a:r>
          </a:p>
          <a:p>
            <a:r>
              <a:rPr lang="en-US" dirty="0"/>
              <a:t>Negotiated indirect cost rate</a:t>
            </a:r>
          </a:p>
          <a:p>
            <a:r>
              <a:rPr lang="en-US" dirty="0"/>
              <a:t>Application of indirect rate</a:t>
            </a:r>
          </a:p>
          <a:p>
            <a:r>
              <a:rPr lang="en-US" dirty="0"/>
              <a:t>Determining Allowability of costs</a:t>
            </a:r>
          </a:p>
          <a:p>
            <a:pPr lvl="1"/>
            <a:r>
              <a:rPr lang="en-US" dirty="0"/>
              <a:t>Written allowability procedures</a:t>
            </a:r>
          </a:p>
        </p:txBody>
      </p:sp>
      <p:sp>
        <p:nvSpPr>
          <p:cNvPr id="4" name="Footer Placeholder 3"/>
          <p:cNvSpPr>
            <a:spLocks noGrp="1"/>
          </p:cNvSpPr>
          <p:nvPr>
            <p:ph type="ftr" sz="quarter" idx="11"/>
          </p:nvPr>
        </p:nvSpPr>
        <p:spPr>
          <a:xfrm>
            <a:off x="838200" y="6477000"/>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2810105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Direct v. Indirect Costs 200.413(c)</a:t>
            </a:r>
          </a:p>
        </p:txBody>
      </p:sp>
      <p:sp>
        <p:nvSpPr>
          <p:cNvPr id="37892" name="Content Placeholder 2"/>
          <p:cNvSpPr>
            <a:spLocks noGrp="1"/>
          </p:cNvSpPr>
          <p:nvPr>
            <p:ph idx="4294967295"/>
          </p:nvPr>
        </p:nvSpPr>
        <p:spPr>
          <a:xfrm>
            <a:off x="914400" y="2590800"/>
            <a:ext cx="7467600" cy="3953355"/>
          </a:xfrm>
        </p:spPr>
        <p:txBody>
          <a:bodyPr/>
          <a:lstStyle/>
          <a:p>
            <a:pPr eaLnBrk="1" hangingPunct="1">
              <a:buSzPct val="100000"/>
            </a:pPr>
            <a:r>
              <a:rPr lang="en-US" altLang="en-US" sz="2400" dirty="0"/>
              <a:t>Salaries of administrative and clerical staff should be treated as “indirect” unless </a:t>
            </a:r>
            <a:r>
              <a:rPr lang="en-US" altLang="en-US" sz="2400" u="sng" dirty="0"/>
              <a:t>all</a:t>
            </a:r>
            <a:r>
              <a:rPr lang="en-US" altLang="en-US" sz="2400" dirty="0"/>
              <a:t> of following are met:</a:t>
            </a:r>
          </a:p>
          <a:p>
            <a:pPr marL="879475" lvl="1" indent="-514350" eaLnBrk="1" hangingPunct="1">
              <a:buFont typeface="Gill Sans MT"/>
              <a:buAutoNum type="arabicPeriod"/>
            </a:pPr>
            <a:r>
              <a:rPr lang="en-US" altLang="en-US" sz="2400" dirty="0"/>
              <a:t>Such services are </a:t>
            </a:r>
            <a:r>
              <a:rPr lang="en-US" altLang="en-US" sz="2400" u="sng" dirty="0"/>
              <a:t>integral</a:t>
            </a:r>
            <a:r>
              <a:rPr lang="en-US" altLang="en-US" sz="2400" dirty="0"/>
              <a:t> to the activity</a:t>
            </a:r>
          </a:p>
          <a:p>
            <a:pPr marL="879475" lvl="1" indent="-514350" eaLnBrk="1" hangingPunct="1">
              <a:buFont typeface="Gill Sans MT"/>
              <a:buAutoNum type="arabicPeriod"/>
            </a:pPr>
            <a:r>
              <a:rPr lang="en-US" altLang="en-US" sz="2400" dirty="0"/>
              <a:t>Individuals can be specifically identified with the activity</a:t>
            </a:r>
          </a:p>
          <a:p>
            <a:pPr marL="879475" lvl="1" indent="-514350" eaLnBrk="1" hangingPunct="1">
              <a:buFont typeface="Gill Sans MT"/>
              <a:buAutoNum type="arabicPeriod"/>
            </a:pPr>
            <a:r>
              <a:rPr lang="en-US" altLang="en-US" sz="2400" dirty="0"/>
              <a:t>Such costs are explicitly included in the budget</a:t>
            </a:r>
          </a:p>
          <a:p>
            <a:pPr marL="879475" lvl="1" indent="-514350" eaLnBrk="1" hangingPunct="1">
              <a:buFont typeface="Gill Sans MT"/>
              <a:buAutoNum type="arabicPeriod"/>
            </a:pPr>
            <a:r>
              <a:rPr lang="en-US" altLang="en-US" sz="2400" dirty="0"/>
              <a:t>Costs not also recovered as indirect</a:t>
            </a:r>
          </a:p>
        </p:txBody>
      </p:sp>
      <p:sp>
        <p:nvSpPr>
          <p:cNvPr id="7" name="Rectangle 6"/>
          <p:cNvSpPr/>
          <p:nvPr/>
        </p:nvSpPr>
        <p:spPr>
          <a:xfrm>
            <a:off x="784169" y="6544155"/>
            <a:ext cx="6324600" cy="276999"/>
          </a:xfrm>
          <a:prstGeom prst="rect">
            <a:avLst/>
          </a:prstGeom>
        </p:spPr>
        <p:txBody>
          <a:bodyPr wrap="square">
            <a:spAutoFit/>
          </a:bodyPr>
          <a:lstStyle/>
          <a:p>
            <a:pPr>
              <a:defRPr/>
            </a:pPr>
            <a:r>
              <a:rPr lang="en-US" sz="1200" dirty="0"/>
              <a:t>BRUSTEIN &amp; MANASEVIT, PLLC © 2017. All rights reserved.</a:t>
            </a:r>
          </a:p>
        </p:txBody>
      </p:sp>
    </p:spTree>
    <p:extLst>
      <p:ext uri="{BB962C8B-B14F-4D97-AF65-F5344CB8AC3E}">
        <p14:creationId xmlns:p14="http://schemas.microsoft.com/office/powerpoint/2010/main" val="786791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Written </a:t>
            </a:r>
            <a:r>
              <a:rPr lang="en-US" dirty="0" err="1"/>
              <a:t>Allowability</a:t>
            </a:r>
            <a:r>
              <a:rPr lang="en-US" dirty="0"/>
              <a:t> Procedures</a:t>
            </a:r>
          </a:p>
        </p:txBody>
      </p:sp>
      <p:sp>
        <p:nvSpPr>
          <p:cNvPr id="3" name="Content Placeholder 2"/>
          <p:cNvSpPr>
            <a:spLocks noGrp="1"/>
          </p:cNvSpPr>
          <p:nvPr>
            <p:ph idx="1"/>
          </p:nvPr>
        </p:nvSpPr>
        <p:spPr>
          <a:xfrm>
            <a:off x="838200" y="2514600"/>
            <a:ext cx="4321008" cy="4937760"/>
          </a:xfrm>
        </p:spPr>
        <p:txBody>
          <a:bodyPr>
            <a:normAutofit/>
          </a:bodyPr>
          <a:lstStyle/>
          <a:p>
            <a:pPr>
              <a:spcBef>
                <a:spcPts val="0"/>
              </a:spcBef>
              <a:spcAft>
                <a:spcPts val="0"/>
              </a:spcAft>
            </a:pPr>
            <a:r>
              <a:rPr lang="en-US" sz="2800" dirty="0"/>
              <a:t>Must have written procedures for determining </a:t>
            </a:r>
            <a:r>
              <a:rPr lang="en-US" sz="2800" dirty="0" err="1"/>
              <a:t>allowability</a:t>
            </a:r>
            <a:endParaRPr lang="en-US" sz="2800" dirty="0"/>
          </a:p>
          <a:p>
            <a:pPr>
              <a:spcBef>
                <a:spcPts val="0"/>
              </a:spcBef>
              <a:spcAft>
                <a:spcPts val="0"/>
              </a:spcAft>
            </a:pPr>
            <a:r>
              <a:rPr lang="en-US" sz="2800" dirty="0"/>
              <a:t>In accordance with Subpart E – Cost Principles &amp; terms and conditions of federal award</a:t>
            </a:r>
          </a:p>
          <a:p>
            <a:pPr marL="0" indent="0">
              <a:spcBef>
                <a:spcPts val="0"/>
              </a:spcBef>
              <a:spcAft>
                <a:spcPts val="0"/>
              </a:spcAft>
              <a:buNone/>
            </a:pPr>
            <a:r>
              <a:rPr lang="en-US" sz="2000" dirty="0"/>
              <a:t>2 CFR § 200.302(b)(7)</a:t>
            </a:r>
            <a:r>
              <a:rPr lang="en-US" sz="2800" dirty="0"/>
              <a:t> </a:t>
            </a:r>
          </a:p>
          <a:p>
            <a:pPr>
              <a:spcBef>
                <a:spcPts val="0"/>
              </a:spcBef>
              <a:spcAft>
                <a:spcPts val="0"/>
              </a:spcAft>
            </a:pPr>
            <a:endParaRPr lang="en-US" sz="2800" dirty="0"/>
          </a:p>
        </p:txBody>
      </p:sp>
      <p:pic>
        <p:nvPicPr>
          <p:cNvPr id="7" name="Picture 2" descr="C:\Users\nbrooks\AppData\Local\Microsoft\Windows\Temporary Internet Files\Content.IE5\FOHDK592\MP9003878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242" y="2895599"/>
            <a:ext cx="3012515" cy="30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990600" y="6477000"/>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3760738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Written </a:t>
            </a:r>
            <a:r>
              <a:rPr lang="en-US" dirty="0" err="1"/>
              <a:t>Allowability</a:t>
            </a:r>
            <a:r>
              <a:rPr lang="en-US" dirty="0"/>
              <a:t> Procedures</a:t>
            </a:r>
          </a:p>
        </p:txBody>
      </p:sp>
      <p:sp>
        <p:nvSpPr>
          <p:cNvPr id="3" name="Content Placeholder 2"/>
          <p:cNvSpPr>
            <a:spLocks noGrp="1"/>
          </p:cNvSpPr>
          <p:nvPr>
            <p:ph idx="1"/>
          </p:nvPr>
        </p:nvSpPr>
        <p:spPr>
          <a:xfrm>
            <a:off x="1082874" y="2438400"/>
            <a:ext cx="4498848" cy="4797552"/>
          </a:xfrm>
        </p:spPr>
        <p:txBody>
          <a:bodyPr>
            <a:normAutofit/>
          </a:bodyPr>
          <a:lstStyle/>
          <a:p>
            <a:r>
              <a:rPr lang="en-US" sz="2800" dirty="0"/>
              <a:t>Not a restatement of Subpart E</a:t>
            </a:r>
          </a:p>
          <a:p>
            <a:r>
              <a:rPr lang="en-US" sz="2800" dirty="0"/>
              <a:t>But a roadmap through grant development and budget process </a:t>
            </a:r>
          </a:p>
          <a:p>
            <a:r>
              <a:rPr lang="en-US" sz="2800" dirty="0"/>
              <a:t>Training tool for employees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1342" y="2593848"/>
            <a:ext cx="2234258" cy="3349752"/>
          </a:xfrm>
          <a:prstGeom prst="rect">
            <a:avLst/>
          </a:prstGeom>
        </p:spPr>
      </p:pic>
      <p:sp>
        <p:nvSpPr>
          <p:cNvPr id="4" name="Footer Placeholder 3"/>
          <p:cNvSpPr>
            <a:spLocks noGrp="1"/>
          </p:cNvSpPr>
          <p:nvPr>
            <p:ph type="ftr" sz="quarter" idx="11"/>
          </p:nvPr>
        </p:nvSpPr>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8327832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Autofit/>
          </a:bodyPr>
          <a:lstStyle/>
          <a:p>
            <a:pPr eaLnBrk="1" hangingPunct="1"/>
            <a:r>
              <a:rPr lang="en-US" altLang="en-US" sz="2800" dirty="0"/>
              <a:t>Cost Principles: </a:t>
            </a:r>
            <a:br>
              <a:rPr lang="en-US" altLang="en-US" sz="2800" dirty="0"/>
            </a:br>
            <a:r>
              <a:rPr lang="en-US" altLang="en-US" sz="2800" dirty="0"/>
              <a:t>“Factors Affecting </a:t>
            </a:r>
            <a:r>
              <a:rPr lang="en-US" altLang="en-US" sz="2800" dirty="0" err="1"/>
              <a:t>Allowability</a:t>
            </a:r>
            <a:r>
              <a:rPr lang="en-US" altLang="en-US" sz="2800" dirty="0"/>
              <a:t> of Costs” 200.403</a:t>
            </a:r>
          </a:p>
        </p:txBody>
      </p:sp>
      <p:sp>
        <p:nvSpPr>
          <p:cNvPr id="60419" name="Rectangle 3"/>
          <p:cNvSpPr>
            <a:spLocks noGrp="1" noChangeArrowheads="1"/>
          </p:cNvSpPr>
          <p:nvPr>
            <p:ph idx="4294967295"/>
          </p:nvPr>
        </p:nvSpPr>
        <p:spPr>
          <a:xfrm>
            <a:off x="914400" y="2438400"/>
            <a:ext cx="8562975" cy="3959225"/>
          </a:xfrm>
        </p:spPr>
        <p:txBody>
          <a:bodyPr>
            <a:normAutofit/>
          </a:bodyPr>
          <a:lstStyle/>
          <a:p>
            <a:pPr marL="533400" indent="-533400" eaLnBrk="1" hangingPunct="1">
              <a:spcBef>
                <a:spcPts val="0"/>
              </a:spcBef>
              <a:spcAft>
                <a:spcPts val="0"/>
              </a:spcAft>
              <a:buFont typeface="Wingdings" panose="05000000000000000000" pitchFamily="2" charset="2"/>
              <a:buNone/>
            </a:pPr>
            <a:r>
              <a:rPr lang="en-US" altLang="en-US" dirty="0"/>
              <a:t>All Costs Must Be:</a:t>
            </a:r>
          </a:p>
          <a:p>
            <a:pPr marL="914400" lvl="1" indent="-457200" eaLnBrk="1" hangingPunct="1">
              <a:spcBef>
                <a:spcPts val="0"/>
              </a:spcBef>
              <a:spcAft>
                <a:spcPts val="0"/>
              </a:spcAft>
              <a:buFontTx/>
              <a:buAutoNum type="arabicPeriod"/>
            </a:pPr>
            <a:r>
              <a:rPr lang="en-US" altLang="en-US" sz="2600" dirty="0">
                <a:solidFill>
                  <a:schemeClr val="tx1"/>
                </a:solidFill>
              </a:rPr>
              <a:t>Necessary, Reasonable and Allocable</a:t>
            </a:r>
          </a:p>
          <a:p>
            <a:pPr marL="914400" lvl="1" indent="-457200" eaLnBrk="1" hangingPunct="1">
              <a:spcBef>
                <a:spcPts val="0"/>
              </a:spcBef>
              <a:spcAft>
                <a:spcPts val="0"/>
              </a:spcAft>
              <a:buFontTx/>
              <a:buAutoNum type="arabicPeriod"/>
            </a:pPr>
            <a:r>
              <a:rPr lang="en-US" altLang="en-US" sz="2600" dirty="0">
                <a:solidFill>
                  <a:schemeClr val="tx1"/>
                </a:solidFill>
              </a:rPr>
              <a:t>Conform with federal law &amp; grant terms</a:t>
            </a:r>
          </a:p>
          <a:p>
            <a:pPr marL="914400" lvl="1" indent="-457200" eaLnBrk="1" hangingPunct="1">
              <a:spcBef>
                <a:spcPts val="0"/>
              </a:spcBef>
              <a:spcAft>
                <a:spcPts val="0"/>
              </a:spcAft>
              <a:buFontTx/>
              <a:buAutoNum type="arabicPeriod"/>
            </a:pPr>
            <a:r>
              <a:rPr lang="en-US" altLang="en-US" sz="2600" dirty="0">
                <a:solidFill>
                  <a:schemeClr val="tx1"/>
                </a:solidFill>
              </a:rPr>
              <a:t>Consistent with state and local policies </a:t>
            </a:r>
          </a:p>
          <a:p>
            <a:pPr marL="914400" lvl="1" indent="-457200" eaLnBrk="1" hangingPunct="1">
              <a:spcBef>
                <a:spcPts val="0"/>
              </a:spcBef>
              <a:spcAft>
                <a:spcPts val="0"/>
              </a:spcAft>
              <a:buFontTx/>
              <a:buAutoNum type="arabicPeriod"/>
            </a:pPr>
            <a:r>
              <a:rPr lang="en-US" altLang="en-US" sz="2600" dirty="0">
                <a:solidFill>
                  <a:schemeClr val="tx1"/>
                </a:solidFill>
              </a:rPr>
              <a:t>Consistently treated</a:t>
            </a:r>
          </a:p>
          <a:p>
            <a:pPr marL="914400" lvl="1" indent="-457200" eaLnBrk="1" hangingPunct="1">
              <a:spcBef>
                <a:spcPts val="0"/>
              </a:spcBef>
              <a:spcAft>
                <a:spcPts val="0"/>
              </a:spcAft>
              <a:buFontTx/>
              <a:buAutoNum type="arabicPeriod"/>
            </a:pPr>
            <a:r>
              <a:rPr lang="en-US" altLang="en-US" sz="2600" dirty="0">
                <a:solidFill>
                  <a:schemeClr val="tx1"/>
                </a:solidFill>
              </a:rPr>
              <a:t>In accordance with GAAP</a:t>
            </a:r>
          </a:p>
          <a:p>
            <a:pPr marL="914400" lvl="1" indent="-457200" eaLnBrk="1" hangingPunct="1">
              <a:spcBef>
                <a:spcPts val="0"/>
              </a:spcBef>
              <a:spcAft>
                <a:spcPts val="0"/>
              </a:spcAft>
              <a:buFontTx/>
              <a:buAutoNum type="arabicPeriod"/>
            </a:pPr>
            <a:r>
              <a:rPr lang="en-US" altLang="en-US" sz="2600" dirty="0">
                <a:solidFill>
                  <a:schemeClr val="tx1"/>
                </a:solidFill>
              </a:rPr>
              <a:t>Not included as match</a:t>
            </a:r>
          </a:p>
          <a:p>
            <a:pPr marL="914400" lvl="1" indent="-457200" eaLnBrk="1" hangingPunct="1">
              <a:spcBef>
                <a:spcPts val="0"/>
              </a:spcBef>
              <a:spcAft>
                <a:spcPts val="0"/>
              </a:spcAft>
              <a:buFontTx/>
              <a:buAutoNum type="arabicPeriod"/>
            </a:pPr>
            <a:r>
              <a:rPr lang="en-US" altLang="en-US" sz="2600" i="1" dirty="0">
                <a:solidFill>
                  <a:schemeClr val="tx1"/>
                </a:solidFill>
              </a:rPr>
              <a:t>Net of applicable credits (moved to 200.406)</a:t>
            </a:r>
          </a:p>
          <a:p>
            <a:pPr marL="914400" lvl="1" indent="-457200" eaLnBrk="1" hangingPunct="1">
              <a:spcBef>
                <a:spcPts val="0"/>
              </a:spcBef>
              <a:spcAft>
                <a:spcPts val="0"/>
              </a:spcAft>
              <a:buFontTx/>
              <a:buAutoNum type="arabicPeriod"/>
            </a:pPr>
            <a:r>
              <a:rPr lang="en-US" altLang="en-US" sz="2600" dirty="0">
                <a:solidFill>
                  <a:schemeClr val="tx1"/>
                </a:solidFill>
              </a:rPr>
              <a:t>Adequately documented</a:t>
            </a:r>
          </a:p>
        </p:txBody>
      </p:sp>
      <p:sp>
        <p:nvSpPr>
          <p:cNvPr id="2" name="Footer Placeholder 1"/>
          <p:cNvSpPr>
            <a:spLocks noGrp="1"/>
          </p:cNvSpPr>
          <p:nvPr>
            <p:ph type="ftr" sz="quarter" idx="11"/>
          </p:nvPr>
        </p:nvSpPr>
        <p:spPr>
          <a:xfrm>
            <a:off x="609600" y="6573157"/>
            <a:ext cx="5104667" cy="279400"/>
          </a:xfrm>
        </p:spPr>
        <p:txBody>
          <a:bodyPr/>
          <a:lstStyle/>
          <a:p>
            <a:pPr>
              <a:defRPr/>
            </a:pPr>
            <a:r>
              <a:rPr lang="en-US" dirty="0"/>
              <a:t>Brustein &amp; Manasevit, PLLC © 2017. All rights reserved.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a:t>Financial Management System</a:t>
            </a:r>
          </a:p>
        </p:txBody>
      </p:sp>
      <p:sp>
        <p:nvSpPr>
          <p:cNvPr id="62467" name="Content Placeholder 2"/>
          <p:cNvSpPr>
            <a:spLocks noGrp="1"/>
          </p:cNvSpPr>
          <p:nvPr>
            <p:ph idx="1"/>
          </p:nvPr>
        </p:nvSpPr>
        <p:spPr>
          <a:xfrm>
            <a:off x="850293" y="2438400"/>
            <a:ext cx="4233335" cy="3444997"/>
          </a:xfrm>
        </p:spPr>
        <p:txBody>
          <a:bodyPr>
            <a:normAutofit/>
          </a:bodyPr>
          <a:lstStyle/>
          <a:p>
            <a:pPr eaLnBrk="1" hangingPunct="1"/>
            <a:r>
              <a:rPr lang="en-US" altLang="en-US" sz="2800" dirty="0"/>
              <a:t>Can include Selected Items of Cost section for frequently asked about expenses</a:t>
            </a:r>
          </a:p>
          <a:p>
            <a:pPr lvl="1"/>
            <a:r>
              <a:rPr lang="en-US" altLang="en-US" dirty="0"/>
              <a:t>E.g. Food!!</a:t>
            </a:r>
          </a:p>
          <a:p>
            <a:pPr eaLnBrk="1" hangingPunct="1"/>
            <a:r>
              <a:rPr lang="en-US" altLang="en-US" sz="2800" dirty="0"/>
              <a:t>EDGAR has 55 specific items of cost - 200.420 </a:t>
            </a:r>
          </a:p>
        </p:txBody>
      </p:sp>
      <p:sp>
        <p:nvSpPr>
          <p:cNvPr id="2" name="Footer Placeholder 1"/>
          <p:cNvSpPr>
            <a:spLocks noGrp="1"/>
          </p:cNvSpPr>
          <p:nvPr>
            <p:ph type="ftr" sz="quarter" idx="11"/>
          </p:nvPr>
        </p:nvSpPr>
        <p:spPr>
          <a:xfrm>
            <a:off x="990600" y="6477000"/>
            <a:ext cx="5104667" cy="279400"/>
          </a:xfrm>
        </p:spPr>
        <p:txBody>
          <a:bodyPr/>
          <a:lstStyle/>
          <a:p>
            <a:pPr>
              <a:defRPr/>
            </a:pPr>
            <a:r>
              <a:rPr lang="en-US" dirty="0"/>
              <a:t>Brustein &amp; Manasevit, PLLC © 2017. All rights reserved.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628" y="2971800"/>
            <a:ext cx="3440663" cy="192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a:t>Travel Costs</a:t>
            </a:r>
          </a:p>
        </p:txBody>
      </p:sp>
      <p:sp>
        <p:nvSpPr>
          <p:cNvPr id="63491" name="Content Placeholder 2"/>
          <p:cNvSpPr>
            <a:spLocks noGrp="1"/>
          </p:cNvSpPr>
          <p:nvPr>
            <p:ph idx="1"/>
          </p:nvPr>
        </p:nvSpPr>
        <p:spPr/>
        <p:txBody>
          <a:bodyPr>
            <a:normAutofit/>
          </a:bodyPr>
          <a:lstStyle/>
          <a:p>
            <a:pPr eaLnBrk="1" hangingPunct="1"/>
            <a:r>
              <a:rPr lang="en-US" altLang="en-US" sz="2800" dirty="0"/>
              <a:t>Uniform Grant Guidance § 200.474</a:t>
            </a:r>
          </a:p>
          <a:p>
            <a:pPr eaLnBrk="1" hangingPunct="1"/>
            <a:r>
              <a:rPr lang="en-US" altLang="en-US" sz="2800" dirty="0"/>
              <a:t>State Rules</a:t>
            </a:r>
          </a:p>
          <a:p>
            <a:pPr eaLnBrk="1" hangingPunct="1"/>
            <a:r>
              <a:rPr lang="en-US" altLang="en-US" sz="2800" dirty="0"/>
              <a:t>Agency Rules</a:t>
            </a:r>
          </a:p>
          <a:p>
            <a:pPr eaLnBrk="1" hangingPunct="1"/>
            <a:r>
              <a:rPr lang="en-US" altLang="en-US" sz="2800" dirty="0"/>
              <a:t>Documentation Required to be Maintained</a:t>
            </a:r>
          </a:p>
        </p:txBody>
      </p:sp>
      <p:sp>
        <p:nvSpPr>
          <p:cNvPr id="2" name="Footer Placeholder 1"/>
          <p:cNvSpPr>
            <a:spLocks noGrp="1"/>
          </p:cNvSpPr>
          <p:nvPr>
            <p:ph type="ftr" sz="quarter" idx="11"/>
          </p:nvPr>
        </p:nvSpPr>
        <p:spPr>
          <a:xfrm>
            <a:off x="1066800" y="6545943"/>
            <a:ext cx="5104667" cy="279400"/>
          </a:xfrm>
        </p:spPr>
        <p:txBody>
          <a:bodyPr/>
          <a:lstStyle/>
          <a:p>
            <a:pPr>
              <a:defRPr/>
            </a:pPr>
            <a:r>
              <a:rPr lang="en-US" dirty="0"/>
              <a:t>Brustein &amp; Manasevit, PLLC © 2017. All rights reserved.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5933" y="941176"/>
            <a:ext cx="6798734" cy="1303867"/>
          </a:xfrm>
        </p:spPr>
        <p:txBody>
          <a:bodyPr>
            <a:normAutofit/>
          </a:bodyPr>
          <a:lstStyle/>
          <a:p>
            <a:r>
              <a:rPr lang="en-US" dirty="0"/>
              <a:t>True or False.</a:t>
            </a:r>
          </a:p>
        </p:txBody>
      </p:sp>
      <p:sp>
        <p:nvSpPr>
          <p:cNvPr id="5" name="Content Placeholder 4"/>
          <p:cNvSpPr>
            <a:spLocks noGrp="1"/>
          </p:cNvSpPr>
          <p:nvPr>
            <p:ph idx="1"/>
          </p:nvPr>
        </p:nvSpPr>
        <p:spPr>
          <a:xfrm>
            <a:off x="905932" y="2514600"/>
            <a:ext cx="6798736" cy="3444997"/>
          </a:xfrm>
        </p:spPr>
        <p:txBody>
          <a:bodyPr/>
          <a:lstStyle/>
          <a:p>
            <a:r>
              <a:rPr lang="en-US" sz="3000" dirty="0"/>
              <a:t>Travel paid with federal funds must follow established federal government rates and amounts, even if you have your own written travel policy.</a:t>
            </a:r>
          </a:p>
          <a:p>
            <a:endParaRPr lang="en-US" dirty="0"/>
          </a:p>
        </p:txBody>
      </p:sp>
      <p:sp>
        <p:nvSpPr>
          <p:cNvPr id="2" name="Footer Placeholder 1"/>
          <p:cNvSpPr>
            <a:spLocks noGrp="1"/>
          </p:cNvSpPr>
          <p:nvPr>
            <p:ph type="ftr" sz="quarter" idx="11"/>
          </p:nvPr>
        </p:nvSpPr>
        <p:spPr>
          <a:xfrm>
            <a:off x="1066800" y="6477000"/>
            <a:ext cx="5104667" cy="279400"/>
          </a:xfrm>
        </p:spPr>
        <p:txBody>
          <a:bodyPr/>
          <a:lstStyle/>
          <a:p>
            <a:pPr>
              <a:defRPr/>
            </a:pPr>
            <a:r>
              <a:rPr lang="en-US" dirty="0"/>
              <a:t>Brustein &amp; Manasevit, PLLC © 2017. All rights reserved.</a:t>
            </a:r>
          </a:p>
        </p:txBody>
      </p:sp>
      <p:sp>
        <p:nvSpPr>
          <p:cNvPr id="3" name="Rectangle 2"/>
          <p:cNvSpPr/>
          <p:nvPr/>
        </p:nvSpPr>
        <p:spPr>
          <a:xfrm>
            <a:off x="1752600" y="1752600"/>
            <a:ext cx="5105400" cy="492443"/>
          </a:xfrm>
          <a:prstGeom prst="rect">
            <a:avLst/>
          </a:prstGeom>
        </p:spPr>
        <p:txBody>
          <a:bodyPr wrap="square">
            <a:spAutoFit/>
          </a:bodyPr>
          <a:lstStyle/>
          <a:p>
            <a:r>
              <a:rPr lang="en-US" sz="2600" dirty="0">
                <a:latin typeface="+mj-lt"/>
              </a:rPr>
              <a:t> </a:t>
            </a:r>
          </a:p>
        </p:txBody>
      </p:sp>
    </p:spTree>
    <p:extLst>
      <p:ext uri="{BB962C8B-B14F-4D97-AF65-F5344CB8AC3E}">
        <p14:creationId xmlns:p14="http://schemas.microsoft.com/office/powerpoint/2010/main" val="1682355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533400" y="1447800"/>
            <a:ext cx="8229600" cy="1371600"/>
          </a:xfrm>
        </p:spPr>
        <p:txBody>
          <a:bodyPr>
            <a:normAutofit/>
          </a:bodyPr>
          <a:lstStyle/>
          <a:p>
            <a:pPr marL="0" indent="0" algn="ctr" eaLnBrk="1" hangingPunct="1">
              <a:buFont typeface="Wingdings 3" panose="05040102010807070707" pitchFamily="18" charset="2"/>
              <a:buNone/>
            </a:pPr>
            <a:r>
              <a:rPr lang="en-US" altLang="en-US" sz="4600" b="1" dirty="0"/>
              <a:t>Procurement</a:t>
            </a:r>
          </a:p>
        </p:txBody>
      </p:sp>
      <p:pic>
        <p:nvPicPr>
          <p:cNvPr id="665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5888" y="3124200"/>
            <a:ext cx="398462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1143000" y="6545943"/>
            <a:ext cx="5104667" cy="279400"/>
          </a:xfrm>
        </p:spPr>
        <p:txBody>
          <a:bodyPr/>
          <a:lstStyle/>
          <a:p>
            <a:pPr>
              <a:defRPr/>
            </a:pPr>
            <a:r>
              <a:rPr lang="en-US"/>
              <a:t>Brustein &amp; Manasevit, PLLC © 2017. All rights reserved.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43000" y="1066800"/>
            <a:ext cx="6798734" cy="1303867"/>
          </a:xfrm>
        </p:spPr>
        <p:txBody>
          <a:bodyPr>
            <a:normAutofit fontScale="90000"/>
          </a:bodyPr>
          <a:lstStyle/>
          <a:p>
            <a:r>
              <a:rPr lang="en-US" dirty="0"/>
              <a:t>Compliance Supplement, Part 6:  Internal Controls, Section M. Subrecipient Monitoring</a:t>
            </a:r>
            <a:br>
              <a:rPr lang="en-US" dirty="0"/>
            </a:br>
            <a:endParaRPr lang="en-US" altLang="en-US" dirty="0"/>
          </a:p>
        </p:txBody>
      </p:sp>
      <p:sp>
        <p:nvSpPr>
          <p:cNvPr id="3" name="Content Placeholder 2"/>
          <p:cNvSpPr>
            <a:spLocks noGrp="1"/>
          </p:cNvSpPr>
          <p:nvPr>
            <p:ph idx="1"/>
          </p:nvPr>
        </p:nvSpPr>
        <p:spPr>
          <a:xfrm>
            <a:off x="838200" y="2514600"/>
            <a:ext cx="7924800" cy="4937125"/>
          </a:xfrm>
        </p:spPr>
        <p:txBody>
          <a:bodyPr>
            <a:normAutofit/>
          </a:bodyPr>
          <a:lstStyle/>
          <a:p>
            <a:pPr marL="274320" indent="-274320" eaLnBrk="1" fontAlgn="auto" hangingPunct="1">
              <a:spcAft>
                <a:spcPts val="0"/>
              </a:spcAft>
              <a:buFont typeface="Wingdings 3"/>
              <a:buChar char=""/>
              <a:defRPr/>
            </a:pPr>
            <a:r>
              <a:rPr lang="en-US" dirty="0"/>
              <a:t>Written policies and procedures exist establishing:</a:t>
            </a:r>
          </a:p>
          <a:p>
            <a:pPr marL="548640" lvl="1" indent="-274320" eaLnBrk="1" fontAlgn="auto" hangingPunct="1">
              <a:spcAft>
                <a:spcPts val="0"/>
              </a:spcAft>
              <a:buFont typeface="Wingdings 3"/>
              <a:buChar char=""/>
              <a:defRPr/>
            </a:pPr>
            <a:r>
              <a:rPr lang="en-US" sz="2200" dirty="0">
                <a:solidFill>
                  <a:schemeClr val="tx1"/>
                </a:solidFill>
              </a:rPr>
              <a:t>Communication of Federal award requirements to </a:t>
            </a:r>
            <a:r>
              <a:rPr lang="en-US" sz="2200" dirty="0" err="1">
                <a:solidFill>
                  <a:schemeClr val="tx1"/>
                </a:solidFill>
              </a:rPr>
              <a:t>subrecipients</a:t>
            </a:r>
            <a:endParaRPr lang="en-US" sz="2200" dirty="0">
              <a:solidFill>
                <a:schemeClr val="tx1"/>
              </a:solidFill>
            </a:endParaRPr>
          </a:p>
          <a:p>
            <a:pPr marL="548640" lvl="1" indent="-274320" eaLnBrk="1" fontAlgn="auto" hangingPunct="1">
              <a:spcAft>
                <a:spcPts val="0"/>
              </a:spcAft>
              <a:buFont typeface="Wingdings 3"/>
              <a:buChar char=""/>
              <a:defRPr/>
            </a:pPr>
            <a:r>
              <a:rPr lang="en-US" sz="2200" dirty="0">
                <a:solidFill>
                  <a:schemeClr val="tx1"/>
                </a:solidFill>
              </a:rPr>
              <a:t>Responsibilities for monitoring </a:t>
            </a:r>
            <a:r>
              <a:rPr lang="en-US" sz="2200" dirty="0" err="1">
                <a:solidFill>
                  <a:schemeClr val="tx1"/>
                </a:solidFill>
              </a:rPr>
              <a:t>subrecipients</a:t>
            </a:r>
            <a:endParaRPr lang="en-US" sz="2200" dirty="0">
              <a:solidFill>
                <a:schemeClr val="tx1"/>
              </a:solidFill>
            </a:endParaRPr>
          </a:p>
          <a:p>
            <a:pPr marL="548640" lvl="1" indent="-274320" eaLnBrk="1" fontAlgn="auto" hangingPunct="1">
              <a:spcAft>
                <a:spcPts val="0"/>
              </a:spcAft>
              <a:buFont typeface="Wingdings 3"/>
              <a:buChar char=""/>
              <a:defRPr/>
            </a:pPr>
            <a:r>
              <a:rPr lang="en-US" sz="2200" dirty="0">
                <a:solidFill>
                  <a:schemeClr val="tx1"/>
                </a:solidFill>
              </a:rPr>
              <a:t>Process and procedures for monitoring</a:t>
            </a:r>
          </a:p>
          <a:p>
            <a:pPr marL="548640" lvl="1" indent="-274320" eaLnBrk="1" fontAlgn="auto" hangingPunct="1">
              <a:spcAft>
                <a:spcPts val="0"/>
              </a:spcAft>
              <a:buFont typeface="Wingdings 3"/>
              <a:buChar char=""/>
              <a:defRPr/>
            </a:pPr>
            <a:r>
              <a:rPr lang="en-US" sz="2200" dirty="0">
                <a:solidFill>
                  <a:schemeClr val="tx1"/>
                </a:solidFill>
              </a:rPr>
              <a:t>Methodology for resolving findings</a:t>
            </a:r>
          </a:p>
          <a:p>
            <a:pPr marL="548640" lvl="1" indent="-274320" eaLnBrk="1" fontAlgn="auto" hangingPunct="1">
              <a:spcAft>
                <a:spcPts val="0"/>
              </a:spcAft>
              <a:buFont typeface="Wingdings 3"/>
              <a:buChar char=""/>
              <a:defRPr/>
            </a:pPr>
            <a:r>
              <a:rPr lang="en-US" sz="2200" dirty="0">
                <a:solidFill>
                  <a:schemeClr val="tx1"/>
                </a:solidFill>
              </a:rPr>
              <a:t>Requirements related to </a:t>
            </a:r>
            <a:r>
              <a:rPr lang="en-US" sz="2200" dirty="0" err="1">
                <a:solidFill>
                  <a:schemeClr val="tx1"/>
                </a:solidFill>
              </a:rPr>
              <a:t>subrecipient</a:t>
            </a:r>
            <a:r>
              <a:rPr lang="en-US" sz="2200" dirty="0">
                <a:solidFill>
                  <a:schemeClr val="tx1"/>
                </a:solidFill>
              </a:rPr>
              <a:t> audits, including appropriate adjustment of pass-</a:t>
            </a:r>
            <a:r>
              <a:rPr lang="en-US" sz="2200" dirty="0" err="1">
                <a:solidFill>
                  <a:schemeClr val="tx1"/>
                </a:solidFill>
              </a:rPr>
              <a:t>through’s</a:t>
            </a:r>
            <a:r>
              <a:rPr lang="en-US" sz="2200" dirty="0">
                <a:solidFill>
                  <a:schemeClr val="tx1"/>
                </a:solidFill>
              </a:rPr>
              <a:t> accounts</a:t>
            </a:r>
          </a:p>
        </p:txBody>
      </p:sp>
      <p:sp>
        <p:nvSpPr>
          <p:cNvPr id="2" name="Footer Placeholder 1"/>
          <p:cNvSpPr>
            <a:spLocks noGrp="1"/>
          </p:cNvSpPr>
          <p:nvPr>
            <p:ph type="ftr" sz="quarter" idx="11"/>
          </p:nvPr>
        </p:nvSpPr>
        <p:spPr>
          <a:xfrm>
            <a:off x="609600" y="6400800"/>
            <a:ext cx="5104667" cy="279400"/>
          </a:xfrm>
        </p:spPr>
        <p:txBody>
          <a:bodyPr/>
          <a:lstStyle/>
          <a:p>
            <a:pPr>
              <a:defRPr/>
            </a:pPr>
            <a:r>
              <a:rPr lang="en-US" dirty="0"/>
              <a:t>Brustein &amp; Manasevit, PLLC © 2017. All rights reserved.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176866" y="838200"/>
            <a:ext cx="6798734" cy="1303867"/>
          </a:xfrm>
        </p:spPr>
        <p:txBody>
          <a:bodyPr/>
          <a:lstStyle/>
          <a:p>
            <a:pPr eaLnBrk="1" hangingPunct="1"/>
            <a:r>
              <a:rPr lang="en-US" altLang="en-US"/>
              <a:t>Procurement</a:t>
            </a:r>
            <a:endParaRPr lang="en-US" altLang="en-US">
              <a:solidFill>
                <a:srgbClr val="C00000"/>
              </a:solidFill>
            </a:endParaRPr>
          </a:p>
        </p:txBody>
      </p:sp>
      <p:sp>
        <p:nvSpPr>
          <p:cNvPr id="68611" name="Content Placeholder 2"/>
          <p:cNvSpPr>
            <a:spLocks noGrp="1"/>
          </p:cNvSpPr>
          <p:nvPr>
            <p:ph idx="1"/>
          </p:nvPr>
        </p:nvSpPr>
        <p:spPr>
          <a:xfrm>
            <a:off x="690033" y="2514600"/>
            <a:ext cx="7772400" cy="5181600"/>
          </a:xfrm>
        </p:spPr>
        <p:txBody>
          <a:bodyPr>
            <a:normAutofit/>
          </a:bodyPr>
          <a:lstStyle/>
          <a:p>
            <a:pPr eaLnBrk="1" hangingPunct="1"/>
            <a:r>
              <a:rPr lang="en-US" altLang="en-US" sz="2800" dirty="0"/>
              <a:t>All nonfederal entities must have </a:t>
            </a:r>
            <a:r>
              <a:rPr lang="en-US" altLang="en-US" sz="2800" u="sng" dirty="0"/>
              <a:t>documented</a:t>
            </a:r>
            <a:r>
              <a:rPr lang="en-US" altLang="en-US" sz="2800" dirty="0"/>
              <a:t> procurement procedures which reflect applicable </a:t>
            </a:r>
            <a:r>
              <a:rPr lang="en-US" altLang="en-US" sz="2800" u="sng" dirty="0"/>
              <a:t>Federal, State, and local laws and regulations</a:t>
            </a:r>
            <a:r>
              <a:rPr lang="en-US" altLang="en-US" sz="2800" dirty="0"/>
              <a:t>. </a:t>
            </a:r>
          </a:p>
          <a:p>
            <a:pPr marL="0" indent="0" eaLnBrk="1" hangingPunct="1">
              <a:buNone/>
            </a:pPr>
            <a:endParaRPr lang="en-US" altLang="en-US" sz="2800" dirty="0"/>
          </a:p>
          <a:p>
            <a:pPr marL="0" indent="0">
              <a:buNone/>
            </a:pPr>
            <a:r>
              <a:rPr lang="en-US" dirty="0"/>
              <a:t>2 CFR § 200.318(a) </a:t>
            </a:r>
          </a:p>
          <a:p>
            <a:pPr marL="0" indent="0" eaLnBrk="1" hangingPunct="1">
              <a:buNone/>
            </a:pPr>
            <a:endParaRPr lang="en-US" alt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600" y="4114800"/>
            <a:ext cx="2667000" cy="2000250"/>
          </a:xfrm>
          <a:prstGeom prst="rect">
            <a:avLst/>
          </a:prstGeom>
        </p:spPr>
      </p:pic>
      <p:sp>
        <p:nvSpPr>
          <p:cNvPr id="3" name="Footer Placeholder 2"/>
          <p:cNvSpPr>
            <a:spLocks noGrp="1"/>
          </p:cNvSpPr>
          <p:nvPr>
            <p:ph type="ftr" sz="quarter" idx="11"/>
          </p:nvPr>
        </p:nvSpPr>
        <p:spPr>
          <a:xfrm>
            <a:off x="838200" y="6578600"/>
            <a:ext cx="5104667" cy="279400"/>
          </a:xfrm>
        </p:spPr>
        <p:txBody>
          <a:bodyPr/>
          <a:lstStyle/>
          <a:p>
            <a:pPr>
              <a:defRPr/>
            </a:pPr>
            <a:r>
              <a:rPr lang="en-US" dirty="0"/>
              <a:t>Brustein &amp; Manasevit, PLLC © 2017. All rights reserved.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tLang="en-US"/>
              <a:t>Procurement</a:t>
            </a:r>
            <a:endParaRPr lang="en-US" altLang="en-US">
              <a:solidFill>
                <a:srgbClr val="C00000"/>
              </a:solidFill>
            </a:endParaRPr>
          </a:p>
        </p:txBody>
      </p:sp>
      <p:sp>
        <p:nvSpPr>
          <p:cNvPr id="68611" name="Content Placeholder 2"/>
          <p:cNvSpPr>
            <a:spLocks noGrp="1"/>
          </p:cNvSpPr>
          <p:nvPr>
            <p:ph idx="1"/>
          </p:nvPr>
        </p:nvSpPr>
        <p:spPr>
          <a:xfrm>
            <a:off x="990600" y="2514600"/>
            <a:ext cx="7514167" cy="2590800"/>
          </a:xfrm>
        </p:spPr>
        <p:txBody>
          <a:bodyPr numCol="2">
            <a:normAutofit/>
          </a:bodyPr>
          <a:lstStyle/>
          <a:p>
            <a:pPr eaLnBrk="1" hangingPunct="1"/>
            <a:r>
              <a:rPr lang="en-US" altLang="en-US" sz="2400" dirty="0"/>
              <a:t>Open competition</a:t>
            </a:r>
          </a:p>
          <a:p>
            <a:pPr eaLnBrk="1" hangingPunct="1"/>
            <a:r>
              <a:rPr lang="en-US" altLang="en-US" sz="2400" dirty="0"/>
              <a:t>Conflict of Interest</a:t>
            </a:r>
          </a:p>
          <a:p>
            <a:pPr eaLnBrk="1" hangingPunct="1"/>
            <a:r>
              <a:rPr lang="en-US" altLang="en-US" sz="2400" dirty="0"/>
              <a:t>Solicitation</a:t>
            </a:r>
          </a:p>
          <a:p>
            <a:pPr eaLnBrk="1" hangingPunct="1"/>
            <a:r>
              <a:rPr lang="en-US" altLang="en-US" sz="2400" dirty="0"/>
              <a:t>Cost/Price Analysis</a:t>
            </a:r>
          </a:p>
          <a:p>
            <a:pPr eaLnBrk="1" hangingPunct="1"/>
            <a:r>
              <a:rPr lang="en-US" altLang="en-US" sz="2400" dirty="0"/>
              <a:t>Vendor Selection</a:t>
            </a:r>
          </a:p>
          <a:p>
            <a:pPr eaLnBrk="1" hangingPunct="1"/>
            <a:r>
              <a:rPr lang="en-US" altLang="en-US" sz="2400" dirty="0"/>
              <a:t>Required Contract Provisions</a:t>
            </a:r>
          </a:p>
          <a:p>
            <a:pPr eaLnBrk="1" hangingPunct="1"/>
            <a:r>
              <a:rPr lang="en-US" altLang="en-US" sz="2400" dirty="0"/>
              <a:t>Contract Administration</a:t>
            </a:r>
          </a:p>
          <a:p>
            <a:pPr eaLnBrk="1" hangingPunct="1"/>
            <a:r>
              <a:rPr lang="en-US" altLang="en-US" sz="2400" dirty="0"/>
              <a:t>Protest </a:t>
            </a:r>
          </a:p>
          <a:p>
            <a:pPr marL="0" indent="0" eaLnBrk="1" hangingPunct="1">
              <a:buNone/>
            </a:pPr>
            <a:r>
              <a:rPr lang="en-US" altLang="en-US" dirty="0"/>
              <a:t>    </a:t>
            </a:r>
            <a:r>
              <a:rPr lang="en-US" altLang="en-US" sz="2400" dirty="0"/>
              <a:t>Procedures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114800"/>
            <a:ext cx="2424546" cy="2133600"/>
          </a:xfrm>
          <a:prstGeom prst="rect">
            <a:avLst/>
          </a:prstGeom>
        </p:spPr>
      </p:pic>
      <p:sp>
        <p:nvSpPr>
          <p:cNvPr id="3" name="Footer Placeholder 2"/>
          <p:cNvSpPr>
            <a:spLocks noGrp="1"/>
          </p:cNvSpPr>
          <p:nvPr>
            <p:ph type="ftr" sz="quarter" idx="11"/>
          </p:nvPr>
        </p:nvSpPr>
        <p:spPr>
          <a:xfrm>
            <a:off x="914400" y="6400800"/>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548311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a:defRPr/>
            </a:pPr>
            <a:r>
              <a:rPr lang="en-US" altLang="en-US" dirty="0"/>
              <a:t>Conflict of Interest </a:t>
            </a:r>
          </a:p>
        </p:txBody>
      </p:sp>
      <p:sp>
        <p:nvSpPr>
          <p:cNvPr id="64515" name="Content Placeholder 2"/>
          <p:cNvSpPr>
            <a:spLocks noGrp="1"/>
          </p:cNvSpPr>
          <p:nvPr>
            <p:ph idx="1"/>
          </p:nvPr>
        </p:nvSpPr>
        <p:spPr>
          <a:xfrm>
            <a:off x="1113071" y="2933700"/>
            <a:ext cx="6286500" cy="3067050"/>
          </a:xfrm>
        </p:spPr>
        <p:txBody>
          <a:bodyPr/>
          <a:lstStyle/>
          <a:p>
            <a:pPr eaLnBrk="1" hangingPunct="1"/>
            <a:r>
              <a:rPr lang="en-US" altLang="en-US" dirty="0"/>
              <a:t>Must maintain written standard of conduct, including conflict of interest policy.</a:t>
            </a:r>
          </a:p>
          <a:p>
            <a:pPr eaLnBrk="1" hangingPunct="1"/>
            <a:endParaRPr lang="en-US" altLang="en-US" dirty="0"/>
          </a:p>
          <a:p>
            <a:pPr marL="0" indent="0">
              <a:buNone/>
            </a:pPr>
            <a:r>
              <a:rPr lang="en-US" dirty="0"/>
              <a:t>2 CFR § 200.318(c)(1) </a:t>
            </a:r>
          </a:p>
          <a:p>
            <a:pPr eaLnBrk="1" hangingPunct="1"/>
            <a:endParaRPr lang="en-US" altLang="en-US" dirty="0"/>
          </a:p>
        </p:txBody>
      </p:sp>
      <p:sp>
        <p:nvSpPr>
          <p:cNvPr id="2" name="Footer Placeholder 1"/>
          <p:cNvSpPr>
            <a:spLocks noGrp="1"/>
          </p:cNvSpPr>
          <p:nvPr>
            <p:ph type="ftr" sz="quarter" idx="11"/>
          </p:nvPr>
        </p:nvSpPr>
        <p:spPr>
          <a:xfrm>
            <a:off x="1066800" y="6477000"/>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3499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a:t>Conflict of Interest </a:t>
            </a:r>
          </a:p>
        </p:txBody>
      </p:sp>
      <p:sp>
        <p:nvSpPr>
          <p:cNvPr id="70659" name="Content Placeholder 2"/>
          <p:cNvSpPr>
            <a:spLocks noGrp="1"/>
          </p:cNvSpPr>
          <p:nvPr>
            <p:ph idx="1"/>
          </p:nvPr>
        </p:nvSpPr>
        <p:spPr>
          <a:xfrm>
            <a:off x="685800" y="2438400"/>
            <a:ext cx="8072967" cy="5105400"/>
          </a:xfrm>
        </p:spPr>
        <p:txBody>
          <a:bodyPr/>
          <a:lstStyle/>
          <a:p>
            <a:pPr eaLnBrk="1" hangingPunct="1">
              <a:spcBef>
                <a:spcPts val="0"/>
              </a:spcBef>
              <a:spcAft>
                <a:spcPts val="0"/>
              </a:spcAft>
            </a:pPr>
            <a:r>
              <a:rPr lang="en-US" altLang="en-US" sz="2400" dirty="0"/>
              <a:t>A conflict of interest arises when any of the following has a financial or other interest in the firm selected for award:</a:t>
            </a:r>
          </a:p>
          <a:p>
            <a:pPr lvl="1" eaLnBrk="1" hangingPunct="1">
              <a:spcBef>
                <a:spcPts val="0"/>
              </a:spcBef>
              <a:spcAft>
                <a:spcPts val="0"/>
              </a:spcAft>
            </a:pPr>
            <a:r>
              <a:rPr lang="en-US" altLang="en-US" sz="2400" dirty="0">
                <a:solidFill>
                  <a:schemeClr val="tx1"/>
                </a:solidFill>
              </a:rPr>
              <a:t>Employee, officer or agent</a:t>
            </a:r>
          </a:p>
          <a:p>
            <a:pPr lvl="1" eaLnBrk="1" hangingPunct="1">
              <a:spcBef>
                <a:spcPts val="0"/>
              </a:spcBef>
              <a:spcAft>
                <a:spcPts val="0"/>
              </a:spcAft>
            </a:pPr>
            <a:r>
              <a:rPr lang="en-US" altLang="en-US" sz="2400" dirty="0">
                <a:solidFill>
                  <a:schemeClr val="tx1"/>
                </a:solidFill>
              </a:rPr>
              <a:t>Any member of that person’s immediate family</a:t>
            </a:r>
          </a:p>
          <a:p>
            <a:pPr lvl="1" eaLnBrk="1" hangingPunct="1">
              <a:spcBef>
                <a:spcPts val="0"/>
              </a:spcBef>
              <a:spcAft>
                <a:spcPts val="0"/>
              </a:spcAft>
            </a:pPr>
            <a:r>
              <a:rPr lang="en-US" altLang="en-US" sz="2400" dirty="0">
                <a:solidFill>
                  <a:schemeClr val="tx1"/>
                </a:solidFill>
              </a:rPr>
              <a:t>That person’s partner</a:t>
            </a:r>
          </a:p>
          <a:p>
            <a:pPr lvl="1" eaLnBrk="1" hangingPunct="1">
              <a:spcBef>
                <a:spcPts val="0"/>
              </a:spcBef>
              <a:spcAft>
                <a:spcPts val="0"/>
              </a:spcAft>
            </a:pPr>
            <a:r>
              <a:rPr lang="en-US" altLang="en-US" sz="2400" dirty="0">
                <a:solidFill>
                  <a:schemeClr val="tx1"/>
                </a:solidFill>
              </a:rPr>
              <a:t>An organization which employs, or is about to employ, any of the above or has a financial interest in the firm selected for award</a:t>
            </a:r>
          </a:p>
          <a:p>
            <a:pPr lvl="1" eaLnBrk="1" hangingPunct="1">
              <a:spcBef>
                <a:spcPts val="0"/>
              </a:spcBef>
              <a:spcAft>
                <a:spcPts val="0"/>
              </a:spcAft>
            </a:pPr>
            <a:endParaRPr lang="en-US" altLang="en-US" sz="2400" dirty="0">
              <a:solidFill>
                <a:schemeClr val="tx1"/>
              </a:solidFill>
            </a:endParaRPr>
          </a:p>
          <a:p>
            <a:pPr marL="457200" lvl="1" indent="0">
              <a:spcBef>
                <a:spcPts val="0"/>
              </a:spcBef>
              <a:spcAft>
                <a:spcPts val="0"/>
              </a:spcAft>
              <a:buNone/>
            </a:pPr>
            <a:r>
              <a:rPr lang="en-US" sz="2400" dirty="0"/>
              <a:t>2 CFR § 200.318(c)(1)</a:t>
            </a:r>
          </a:p>
          <a:p>
            <a:pPr marL="457200" lvl="1" indent="0" eaLnBrk="1" hangingPunct="1">
              <a:spcBef>
                <a:spcPts val="0"/>
              </a:spcBef>
              <a:spcAft>
                <a:spcPts val="0"/>
              </a:spcAft>
              <a:buNone/>
            </a:pPr>
            <a:endParaRPr lang="en-US" altLang="en-US" sz="2400" dirty="0">
              <a:solidFill>
                <a:schemeClr val="tx1"/>
              </a:solidFill>
            </a:endParaRPr>
          </a:p>
        </p:txBody>
      </p:sp>
      <p:sp>
        <p:nvSpPr>
          <p:cNvPr id="2" name="Footer Placeholder 1"/>
          <p:cNvSpPr>
            <a:spLocks noGrp="1"/>
          </p:cNvSpPr>
          <p:nvPr>
            <p:ph type="ftr" sz="quarter" idx="11"/>
          </p:nvPr>
        </p:nvSpPr>
        <p:spPr>
          <a:xfrm>
            <a:off x="533400" y="6400800"/>
            <a:ext cx="5104667" cy="279400"/>
          </a:xfrm>
        </p:spPr>
        <p:txBody>
          <a:bodyPr/>
          <a:lstStyle/>
          <a:p>
            <a:pPr>
              <a:defRPr/>
            </a:pPr>
            <a:r>
              <a:rPr lang="en-US" dirty="0"/>
              <a:t>Brustein &amp; Manasevit, PLLC © 2017. All rights reserved.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Gratuities Policy</a:t>
            </a:r>
          </a:p>
        </p:txBody>
      </p:sp>
      <p:sp>
        <p:nvSpPr>
          <p:cNvPr id="3" name="Content Placeholder 2"/>
          <p:cNvSpPr>
            <a:spLocks noGrp="1"/>
          </p:cNvSpPr>
          <p:nvPr>
            <p:ph idx="1"/>
          </p:nvPr>
        </p:nvSpPr>
        <p:spPr>
          <a:xfrm>
            <a:off x="1176864" y="2490135"/>
            <a:ext cx="6976535" cy="3605865"/>
          </a:xfrm>
        </p:spPr>
        <p:txBody>
          <a:bodyPr>
            <a:normAutofit fontScale="92500" lnSpcReduction="10000"/>
          </a:bodyPr>
          <a:lstStyle/>
          <a:p>
            <a:r>
              <a:rPr lang="en-US" sz="2600" dirty="0"/>
              <a:t>Prohibition against soliciting or accepting gratuities, favors, or anything of monetary value from contractors or parties to subcontracts</a:t>
            </a:r>
          </a:p>
          <a:p>
            <a:r>
              <a:rPr lang="en-US" sz="2600" dirty="0"/>
              <a:t>May set standards in which the financial interest is not substantial or the gift is an unsolicited item of nominal value </a:t>
            </a:r>
          </a:p>
          <a:p>
            <a:pPr lvl="1"/>
            <a:r>
              <a:rPr lang="en-US" sz="2600" dirty="0"/>
              <a:t>Consider including examples</a:t>
            </a:r>
          </a:p>
          <a:p>
            <a:pPr marL="0" indent="0">
              <a:buNone/>
            </a:pPr>
            <a:endParaRPr lang="en-US" sz="1350" dirty="0"/>
          </a:p>
          <a:p>
            <a:pPr marL="0" indent="0">
              <a:buNone/>
            </a:pPr>
            <a:r>
              <a:rPr lang="en-US" sz="1800" dirty="0"/>
              <a:t>2 CFR § 200.318(c)(1) </a:t>
            </a:r>
          </a:p>
          <a:p>
            <a:pPr marL="0" indent="0">
              <a:buNone/>
            </a:pPr>
            <a:endParaRPr lang="en-US" dirty="0"/>
          </a:p>
          <a:p>
            <a:endParaRPr lang="en-US" dirty="0"/>
          </a:p>
        </p:txBody>
      </p:sp>
      <p:sp>
        <p:nvSpPr>
          <p:cNvPr id="4" name="Footer Placeholder 3"/>
          <p:cNvSpPr>
            <a:spLocks noGrp="1"/>
          </p:cNvSpPr>
          <p:nvPr>
            <p:ph type="ftr" sz="quarter" idx="11"/>
          </p:nvPr>
        </p:nvSpPr>
        <p:spPr>
          <a:xfrm>
            <a:off x="990600" y="6578600"/>
            <a:ext cx="5104667" cy="279400"/>
          </a:xfrm>
        </p:spPr>
        <p:txBody>
          <a:bodyPr/>
          <a:lstStyle/>
          <a:p>
            <a:pPr>
              <a:defRPr/>
            </a:pPr>
            <a:r>
              <a:rPr lang="en-US" dirty="0"/>
              <a:t>Brustein &amp; Manasevit, PLLC © 2017. All rights reserved.</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537982"/>
            <a:ext cx="20574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0960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Disciplinary Actions</a:t>
            </a:r>
          </a:p>
        </p:txBody>
      </p:sp>
      <p:sp>
        <p:nvSpPr>
          <p:cNvPr id="3" name="Content Placeholder 2"/>
          <p:cNvSpPr>
            <a:spLocks noGrp="1"/>
          </p:cNvSpPr>
          <p:nvPr>
            <p:ph idx="1"/>
          </p:nvPr>
        </p:nvSpPr>
        <p:spPr/>
        <p:txBody>
          <a:bodyPr/>
          <a:lstStyle/>
          <a:p>
            <a:r>
              <a:rPr lang="en-US" dirty="0"/>
              <a:t>Written standards must provide for disciplinary actions for violations of the conflict of interest policies.</a:t>
            </a:r>
          </a:p>
          <a:p>
            <a:pPr marL="0" indent="0">
              <a:buNone/>
            </a:pPr>
            <a:endParaRPr lang="en-US" dirty="0"/>
          </a:p>
          <a:p>
            <a:pPr marL="0" indent="0">
              <a:buNone/>
            </a:pPr>
            <a:endParaRPr lang="en-US" dirty="0"/>
          </a:p>
          <a:p>
            <a:pPr marL="0" indent="0">
              <a:buNone/>
            </a:pPr>
            <a:r>
              <a:rPr lang="en-US" sz="1800" dirty="0"/>
              <a:t>2 CFR § 200.318(c)(2) </a:t>
            </a:r>
          </a:p>
          <a:p>
            <a:pPr marL="0" indent="0">
              <a:buNone/>
            </a:pPr>
            <a:endParaRPr lang="en-US" dirty="0"/>
          </a:p>
        </p:txBody>
      </p:sp>
      <p:sp>
        <p:nvSpPr>
          <p:cNvPr id="4" name="Footer Placeholder 3"/>
          <p:cNvSpPr>
            <a:spLocks noGrp="1"/>
          </p:cNvSpPr>
          <p:nvPr>
            <p:ph type="ftr" sz="quarter" idx="11"/>
          </p:nvPr>
        </p:nvSpPr>
        <p:spPr>
          <a:xfrm>
            <a:off x="1143000" y="6400800"/>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10712392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a:t>Conflict of Interest</a:t>
            </a:r>
          </a:p>
        </p:txBody>
      </p:sp>
      <p:sp>
        <p:nvSpPr>
          <p:cNvPr id="3" name="Content Placeholder 2"/>
          <p:cNvSpPr>
            <a:spLocks noGrp="1"/>
          </p:cNvSpPr>
          <p:nvPr>
            <p:ph idx="1"/>
          </p:nvPr>
        </p:nvSpPr>
        <p:spPr>
          <a:xfrm>
            <a:off x="1007532" y="2514600"/>
            <a:ext cx="7137401" cy="3444997"/>
          </a:xfrm>
        </p:spPr>
        <p:txBody>
          <a:bodyPr>
            <a:normAutofit fontScale="92500" lnSpcReduction="20000"/>
          </a:bodyPr>
          <a:lstStyle/>
          <a:p>
            <a:pPr marL="274320" indent="-274320" eaLnBrk="1" fontAlgn="auto" hangingPunct="1">
              <a:lnSpc>
                <a:spcPct val="110000"/>
              </a:lnSpc>
              <a:spcBef>
                <a:spcPts val="0"/>
              </a:spcBef>
              <a:spcAft>
                <a:spcPts val="0"/>
              </a:spcAft>
              <a:buFont typeface="Wingdings 3"/>
              <a:buChar char=""/>
              <a:defRPr/>
            </a:pPr>
            <a:r>
              <a:rPr lang="en-US" altLang="en-US" sz="2600" dirty="0"/>
              <a:t>If the non-federal entity has a parent, affiliate, or subsidiary organization that is not a state or local government the entity must also maintain written standards of conduct covering organization conflicts of interest. 200.318(c)(2)</a:t>
            </a:r>
          </a:p>
          <a:p>
            <a:pPr marL="0" indent="0" eaLnBrk="1" fontAlgn="auto" hangingPunct="1">
              <a:lnSpc>
                <a:spcPct val="110000"/>
              </a:lnSpc>
              <a:spcBef>
                <a:spcPts val="0"/>
              </a:spcBef>
              <a:spcAft>
                <a:spcPts val="0"/>
              </a:spcAft>
              <a:buFont typeface="Wingdings 3"/>
              <a:buNone/>
              <a:defRPr/>
            </a:pPr>
            <a:endParaRPr lang="en-US" altLang="en-US" sz="2600" dirty="0"/>
          </a:p>
          <a:p>
            <a:pPr marL="274320" indent="-274320" eaLnBrk="1" fontAlgn="auto" hangingPunct="1">
              <a:lnSpc>
                <a:spcPct val="110000"/>
              </a:lnSpc>
              <a:spcBef>
                <a:spcPts val="0"/>
              </a:spcBef>
              <a:spcAft>
                <a:spcPts val="0"/>
              </a:spcAft>
              <a:buFont typeface="Wingdings 3"/>
              <a:buChar char=""/>
              <a:defRPr/>
            </a:pPr>
            <a:r>
              <a:rPr lang="en-US" altLang="en-US" sz="2600" dirty="0"/>
              <a:t>All non federal entities must establish conflict of interest policies, </a:t>
            </a:r>
            <a:r>
              <a:rPr lang="en-US" altLang="en-US" sz="2600" u="sng" dirty="0"/>
              <a:t>and disclose in writing any potential conflict to federal awarding agency in accordance with applicable federal awarding agency policy</a:t>
            </a:r>
            <a:r>
              <a:rPr lang="en-US" altLang="en-US" sz="2600" dirty="0"/>
              <a:t>. 200.112</a:t>
            </a:r>
          </a:p>
          <a:p>
            <a:pPr marL="274320" indent="-274320" eaLnBrk="1" fontAlgn="auto" hangingPunct="1">
              <a:spcAft>
                <a:spcPts val="0"/>
              </a:spcAft>
              <a:buFont typeface="Wingdings 3"/>
              <a:buChar char=""/>
              <a:defRPr/>
            </a:pPr>
            <a:endParaRPr lang="en-US" altLang="en-US" sz="2800" dirty="0"/>
          </a:p>
          <a:p>
            <a:pPr marL="274320" indent="-274320" eaLnBrk="1" fontAlgn="auto" hangingPunct="1">
              <a:spcAft>
                <a:spcPts val="0"/>
              </a:spcAft>
              <a:buFont typeface="Wingdings 3"/>
              <a:buChar char=""/>
              <a:defRPr/>
            </a:pPr>
            <a:endParaRPr lang="en-US" dirty="0"/>
          </a:p>
        </p:txBody>
      </p:sp>
      <p:sp>
        <p:nvSpPr>
          <p:cNvPr id="2" name="Footer Placeholder 1"/>
          <p:cNvSpPr>
            <a:spLocks noGrp="1"/>
          </p:cNvSpPr>
          <p:nvPr>
            <p:ph type="ftr" sz="quarter" idx="11"/>
          </p:nvPr>
        </p:nvSpPr>
        <p:spPr>
          <a:xfrm>
            <a:off x="1066800" y="6578600"/>
            <a:ext cx="5104667" cy="279400"/>
          </a:xfrm>
        </p:spPr>
        <p:txBody>
          <a:bodyPr/>
          <a:lstStyle/>
          <a:p>
            <a:pPr>
              <a:defRPr/>
            </a:pPr>
            <a:r>
              <a:rPr lang="en-US" dirty="0"/>
              <a:t>Brustein &amp; Manasevit, PLLC © 2017. All rights reserved.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pPr eaLnBrk="1" hangingPunct="1"/>
            <a:r>
              <a:rPr lang="en-US" altLang="en-US"/>
              <a:t>Vendor Selection Process 200.320</a:t>
            </a:r>
          </a:p>
        </p:txBody>
      </p:sp>
      <p:sp>
        <p:nvSpPr>
          <p:cNvPr id="67587" name="Rectangle 3"/>
          <p:cNvSpPr>
            <a:spLocks noGrp="1" noChangeArrowheads="1"/>
          </p:cNvSpPr>
          <p:nvPr>
            <p:ph idx="1"/>
          </p:nvPr>
        </p:nvSpPr>
        <p:spPr>
          <a:xfrm>
            <a:off x="958056" y="2362200"/>
            <a:ext cx="8504237" cy="3965575"/>
          </a:xfrm>
        </p:spPr>
        <p:txBody>
          <a:bodyPr>
            <a:normAutofit/>
          </a:bodyPr>
          <a:lstStyle/>
          <a:p>
            <a:pPr marL="274320" indent="-274320" eaLnBrk="1" fontAlgn="auto" hangingPunct="1">
              <a:spcAft>
                <a:spcPts val="0"/>
              </a:spcAft>
              <a:buFont typeface="Wingdings 3"/>
              <a:buChar char=""/>
              <a:defRPr/>
            </a:pPr>
            <a:r>
              <a:rPr lang="en-US" altLang="en-US" dirty="0"/>
              <a:t>Method of procurement:</a:t>
            </a:r>
          </a:p>
          <a:p>
            <a:pPr marL="548640" lvl="1" indent="-274320" eaLnBrk="1" fontAlgn="auto" hangingPunct="1">
              <a:spcAft>
                <a:spcPts val="0"/>
              </a:spcAft>
              <a:buFont typeface="Wingdings 3"/>
              <a:buChar char=""/>
              <a:defRPr/>
            </a:pPr>
            <a:r>
              <a:rPr lang="en-US" altLang="en-US" sz="2600" dirty="0">
                <a:solidFill>
                  <a:srgbClr val="C00000"/>
                </a:solidFill>
              </a:rPr>
              <a:t>NEW: </a:t>
            </a:r>
            <a:r>
              <a:rPr lang="en-US" altLang="en-US" sz="2600" dirty="0">
                <a:solidFill>
                  <a:schemeClr val="tx1"/>
                </a:solidFill>
              </a:rPr>
              <a:t>Micro-purchase</a:t>
            </a:r>
          </a:p>
          <a:p>
            <a:pPr marL="548640" lvl="1" indent="-274320" eaLnBrk="1" fontAlgn="auto" hangingPunct="1">
              <a:spcAft>
                <a:spcPts val="0"/>
              </a:spcAft>
              <a:buFont typeface="Wingdings 3"/>
              <a:buChar char=""/>
              <a:defRPr/>
            </a:pPr>
            <a:r>
              <a:rPr lang="en-US" altLang="en-US" sz="2600" dirty="0">
                <a:solidFill>
                  <a:schemeClr val="tx1"/>
                </a:solidFill>
              </a:rPr>
              <a:t>Small purchase procedures</a:t>
            </a:r>
          </a:p>
          <a:p>
            <a:pPr marL="548640" lvl="1" indent="-274320" eaLnBrk="1" fontAlgn="auto" hangingPunct="1">
              <a:spcAft>
                <a:spcPts val="0"/>
              </a:spcAft>
              <a:buFont typeface="Wingdings 3"/>
              <a:buChar char=""/>
              <a:defRPr/>
            </a:pPr>
            <a:r>
              <a:rPr lang="en-US" altLang="en-US" sz="2600" dirty="0">
                <a:solidFill>
                  <a:schemeClr val="tx1"/>
                </a:solidFill>
              </a:rPr>
              <a:t>Competitive sealed bids</a:t>
            </a:r>
          </a:p>
          <a:p>
            <a:pPr marL="548640" lvl="1" indent="-274320" eaLnBrk="1" fontAlgn="auto" hangingPunct="1">
              <a:spcAft>
                <a:spcPts val="0"/>
              </a:spcAft>
              <a:buFont typeface="Wingdings 3"/>
              <a:buChar char=""/>
              <a:defRPr/>
            </a:pPr>
            <a:r>
              <a:rPr lang="en-US" altLang="en-US" sz="2600" dirty="0">
                <a:solidFill>
                  <a:schemeClr val="tx1"/>
                </a:solidFill>
              </a:rPr>
              <a:t>Competitive proposals</a:t>
            </a:r>
          </a:p>
          <a:p>
            <a:pPr marL="548640" lvl="1" indent="-274320" eaLnBrk="1" fontAlgn="auto" hangingPunct="1">
              <a:spcAft>
                <a:spcPts val="0"/>
              </a:spcAft>
              <a:buFont typeface="Wingdings 3"/>
              <a:buChar char=""/>
              <a:defRPr/>
            </a:pPr>
            <a:r>
              <a:rPr lang="en-US" altLang="en-US" sz="2600" dirty="0">
                <a:solidFill>
                  <a:schemeClr val="tx1"/>
                </a:solidFill>
              </a:rPr>
              <a:t>Noncompetitive proposals</a:t>
            </a:r>
          </a:p>
          <a:p>
            <a:pPr marL="274320" lvl="1" indent="0" eaLnBrk="1" fontAlgn="auto" hangingPunct="1">
              <a:spcAft>
                <a:spcPts val="0"/>
              </a:spcAft>
              <a:buNone/>
              <a:defRPr/>
            </a:pPr>
            <a:r>
              <a:rPr lang="en-US" sz="1800" dirty="0"/>
              <a:t>2 CFR § 200.320 </a:t>
            </a:r>
          </a:p>
          <a:p>
            <a:pPr marL="323850" lvl="1" indent="0" eaLnBrk="1" fontAlgn="auto" hangingPunct="1">
              <a:spcAft>
                <a:spcPts val="0"/>
              </a:spcAft>
              <a:buFont typeface="Wingdings 3"/>
              <a:buNone/>
              <a:defRPr/>
            </a:pPr>
            <a:endParaRPr lang="en-US" alt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175" y="2667000"/>
            <a:ext cx="3019425" cy="3048000"/>
          </a:xfrm>
          <a:prstGeom prst="rect">
            <a:avLst/>
          </a:prstGeom>
        </p:spPr>
      </p:pic>
      <p:sp>
        <p:nvSpPr>
          <p:cNvPr id="3" name="Footer Placeholder 2"/>
          <p:cNvSpPr>
            <a:spLocks noGrp="1"/>
          </p:cNvSpPr>
          <p:nvPr>
            <p:ph type="ftr" sz="quarter" idx="11"/>
          </p:nvPr>
        </p:nvSpPr>
        <p:spPr>
          <a:xfrm>
            <a:off x="1066800" y="6562271"/>
            <a:ext cx="5104667" cy="279400"/>
          </a:xfrm>
        </p:spPr>
        <p:txBody>
          <a:bodyPr/>
          <a:lstStyle/>
          <a:p>
            <a:pPr>
              <a:defRPr/>
            </a:pPr>
            <a:r>
              <a:rPr lang="en-US" dirty="0"/>
              <a:t>Brustein &amp; Manasevit, PLLC © 2017. All rights reserved.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fontAlgn="auto">
              <a:spcAft>
                <a:spcPts val="0"/>
              </a:spcAft>
              <a:defRPr/>
            </a:pPr>
            <a:r>
              <a:rPr lang="en-US" altLang="en-US" dirty="0"/>
              <a:t>Contract Cost and Price</a:t>
            </a:r>
            <a:br>
              <a:rPr lang="en-US" altLang="en-US" dirty="0"/>
            </a:br>
            <a:r>
              <a:rPr lang="en-US" altLang="en-US" dirty="0"/>
              <a:t>200.323</a:t>
            </a:r>
          </a:p>
        </p:txBody>
      </p:sp>
      <p:sp>
        <p:nvSpPr>
          <p:cNvPr id="27651" name="Rectangle 3"/>
          <p:cNvSpPr>
            <a:spLocks noGrp="1" noChangeArrowheads="1"/>
          </p:cNvSpPr>
          <p:nvPr>
            <p:ph idx="1"/>
          </p:nvPr>
        </p:nvSpPr>
        <p:spPr>
          <a:xfrm>
            <a:off x="609599" y="2438400"/>
            <a:ext cx="7848601" cy="3660775"/>
          </a:xfrm>
        </p:spPr>
        <p:txBody>
          <a:bodyPr/>
          <a:lstStyle/>
          <a:p>
            <a:r>
              <a:rPr lang="en-US" dirty="0">
                <a:solidFill>
                  <a:srgbClr val="C00000"/>
                </a:solidFill>
              </a:rPr>
              <a:t>NEW: </a:t>
            </a:r>
            <a:r>
              <a:rPr lang="en-US" altLang="en-US" sz="2000" dirty="0"/>
              <a:t>Must perform a cost or price analysis in connection with every procurement action over $150,000, including contract modifications</a:t>
            </a:r>
            <a:endParaRPr lang="en-US" altLang="en-US" sz="1800" dirty="0"/>
          </a:p>
          <a:p>
            <a:r>
              <a:rPr lang="en-US" altLang="en-US" sz="2000" dirty="0"/>
              <a:t>Independent estimate before receiving bids or proposals. </a:t>
            </a:r>
          </a:p>
          <a:p>
            <a:pPr lvl="1"/>
            <a:r>
              <a:rPr lang="en-US" altLang="en-US" sz="1800" dirty="0"/>
              <a:t>Cost analysis generally means evaluating the separate cost elements that make up the total price (including profit)</a:t>
            </a:r>
          </a:p>
          <a:p>
            <a:pPr lvl="1"/>
            <a:r>
              <a:rPr lang="en-US" altLang="en-US" sz="1800" dirty="0"/>
              <a:t>Price analysis generally means evaluating the total price</a:t>
            </a:r>
          </a:p>
          <a:p>
            <a:pPr lvl="1"/>
            <a:r>
              <a:rPr lang="en-US" altLang="en-US" dirty="0"/>
              <a:t>Profit must be negotiated separately for these contracts, and for all noncompetitive awards</a:t>
            </a:r>
            <a:endParaRPr lang="en-US" altLang="en-US" sz="1800" dirty="0"/>
          </a:p>
          <a:p>
            <a:pPr lvl="1"/>
            <a:endParaRPr lang="en-US" altLang="en-US" dirty="0"/>
          </a:p>
        </p:txBody>
      </p:sp>
      <p:pic>
        <p:nvPicPr>
          <p:cNvPr id="27654" name="Picture 4" descr="MCj031209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599" y="5446246"/>
            <a:ext cx="18145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85800" y="6445597"/>
            <a:ext cx="6324600" cy="276999"/>
          </a:xfrm>
          <a:prstGeom prst="rect">
            <a:avLst/>
          </a:prstGeom>
        </p:spPr>
        <p:txBody>
          <a:bodyPr wrap="square">
            <a:spAutoFit/>
          </a:bodyPr>
          <a:lstStyle/>
          <a:p>
            <a:pPr>
              <a:defRPr/>
            </a:pPr>
            <a:r>
              <a:rPr lang="en-US" sz="1200" dirty="0"/>
              <a:t>BRUSTEIN &amp; MANASEVIT, PLLC © 2017. All rights reserved.</a:t>
            </a:r>
          </a:p>
        </p:txBody>
      </p:sp>
      <p:sp>
        <p:nvSpPr>
          <p:cNvPr id="2" name="Footer Placeholder 1">
            <a:extLst>
              <a:ext uri="{FF2B5EF4-FFF2-40B4-BE49-F238E27FC236}">
                <a16:creationId xmlns:a16="http://schemas.microsoft.com/office/drawing/2014/main" id="{AEA5B4CB-C670-419B-A5FC-1556FD3E88D4}"/>
              </a:ext>
            </a:extLst>
          </p:cNvPr>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9570849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fontAlgn="auto">
              <a:spcAft>
                <a:spcPts val="0"/>
              </a:spcAft>
              <a:defRPr/>
            </a:pPr>
            <a:r>
              <a:rPr lang="en-US" altLang="en-US" dirty="0"/>
              <a:t>Contract Cost and Price</a:t>
            </a:r>
            <a:br>
              <a:rPr lang="en-US" altLang="en-US" dirty="0"/>
            </a:br>
            <a:r>
              <a:rPr lang="en-US" altLang="en-US" dirty="0"/>
              <a:t>200.323</a:t>
            </a:r>
          </a:p>
        </p:txBody>
      </p:sp>
      <p:sp>
        <p:nvSpPr>
          <p:cNvPr id="27651" name="Rectangle 3"/>
          <p:cNvSpPr>
            <a:spLocks noGrp="1" noChangeArrowheads="1"/>
          </p:cNvSpPr>
          <p:nvPr>
            <p:ph idx="1"/>
          </p:nvPr>
        </p:nvSpPr>
        <p:spPr>
          <a:xfrm>
            <a:off x="612548" y="2355423"/>
            <a:ext cx="8157936" cy="3892977"/>
          </a:xfrm>
        </p:spPr>
        <p:txBody>
          <a:bodyPr>
            <a:normAutofit/>
          </a:bodyPr>
          <a:lstStyle/>
          <a:p>
            <a:r>
              <a:rPr lang="en-US" sz="2200" dirty="0">
                <a:solidFill>
                  <a:schemeClr val="tx1"/>
                </a:solidFill>
              </a:rPr>
              <a:t>Q: When must profit be negotiated?</a:t>
            </a:r>
          </a:p>
          <a:p>
            <a:r>
              <a:rPr lang="en-US" sz="2200" dirty="0">
                <a:solidFill>
                  <a:schemeClr val="tx1"/>
                </a:solidFill>
              </a:rPr>
              <a:t>A: Contracts exceeding $150k, and all noncompetitive procurements</a:t>
            </a:r>
          </a:p>
          <a:p>
            <a:r>
              <a:rPr lang="en-US" sz="2200" dirty="0">
                <a:solidFill>
                  <a:schemeClr val="tx1"/>
                </a:solidFill>
              </a:rPr>
              <a:t>Q: How should profit be negotiated?</a:t>
            </a:r>
          </a:p>
          <a:p>
            <a:r>
              <a:rPr lang="en-US" altLang="en-US" sz="2200" dirty="0">
                <a:solidFill>
                  <a:schemeClr val="tx1"/>
                </a:solidFill>
              </a:rPr>
              <a:t>A: Districts and states should follow their own contracting rules, which at a minimum meet the federal requirements.</a:t>
            </a:r>
          </a:p>
          <a:p>
            <a:r>
              <a:rPr lang="en-US" altLang="en-US" sz="2200" dirty="0">
                <a:solidFill>
                  <a:schemeClr val="tx1"/>
                </a:solidFill>
              </a:rPr>
              <a:t>Q: Will informal product and price comparisons be accepted as competitive comparison (and not be subject to profit negotiations)?</a:t>
            </a:r>
          </a:p>
          <a:p>
            <a:r>
              <a:rPr lang="en-US" altLang="en-US" sz="2200" dirty="0">
                <a:solidFill>
                  <a:schemeClr val="tx1"/>
                </a:solidFill>
              </a:rPr>
              <a:t>A: Yes, for micro-purchases and small purchases.</a:t>
            </a:r>
          </a:p>
          <a:p>
            <a:pPr lvl="1"/>
            <a:endParaRPr lang="en-US" altLang="en-US" dirty="0"/>
          </a:p>
        </p:txBody>
      </p:sp>
      <p:pic>
        <p:nvPicPr>
          <p:cNvPr id="27654" name="Picture 4" descr="MCj031209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5971" y="5446246"/>
            <a:ext cx="18145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72886" y="6445597"/>
            <a:ext cx="6324600" cy="276999"/>
          </a:xfrm>
          <a:prstGeom prst="rect">
            <a:avLst/>
          </a:prstGeom>
        </p:spPr>
        <p:txBody>
          <a:bodyPr wrap="square">
            <a:spAutoFit/>
          </a:bodyPr>
          <a:lstStyle/>
          <a:p>
            <a:pPr>
              <a:defRPr/>
            </a:pPr>
            <a:r>
              <a:rPr lang="en-US" sz="1200" dirty="0"/>
              <a:t>BRUSTEIN &amp; MANASEVIT, PLLC © 2017. All rights reserved.</a:t>
            </a:r>
          </a:p>
        </p:txBody>
      </p:sp>
    </p:spTree>
    <p:extLst>
      <p:ext uri="{BB962C8B-B14F-4D97-AF65-F5344CB8AC3E}">
        <p14:creationId xmlns:p14="http://schemas.microsoft.com/office/powerpoint/2010/main" val="13292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extLst/>
        </p:spPr>
        <p:txBody>
          <a:bodyPr>
            <a:normAutofit/>
          </a:bodyPr>
          <a:lstStyle/>
          <a:p>
            <a:pPr eaLnBrk="1" fontAlgn="auto" hangingPunct="1">
              <a:spcAft>
                <a:spcPts val="0"/>
              </a:spcAft>
              <a:defRPr/>
            </a:pPr>
            <a:r>
              <a:rPr lang="en-US" dirty="0"/>
              <a:t>Monitoring </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23555" name="Rectangle 2"/>
          <p:cNvSpPr>
            <a:spLocks noGrp="1"/>
          </p:cNvSpPr>
          <p:nvPr>
            <p:ph idx="1"/>
          </p:nvPr>
        </p:nvSpPr>
        <p:spPr/>
        <p:txBody>
          <a:bodyPr/>
          <a:lstStyle/>
          <a:p>
            <a:pPr eaLnBrk="1" hangingPunct="1"/>
            <a:r>
              <a:rPr lang="en-US" altLang="en-US" sz="2800" dirty="0"/>
              <a:t>Policies and procedures are evidence of compliance under all program monitoring tools</a:t>
            </a:r>
          </a:p>
          <a:p>
            <a:pPr lvl="2" eaLnBrk="1" hangingPunct="1"/>
            <a:endParaRPr lang="en-US" altLang="en-US" dirty="0"/>
          </a:p>
        </p:txBody>
      </p:sp>
      <p:sp>
        <p:nvSpPr>
          <p:cNvPr id="3" name="Footer Placeholder 2"/>
          <p:cNvSpPr>
            <a:spLocks noGrp="1"/>
          </p:cNvSpPr>
          <p:nvPr>
            <p:ph type="ftr" sz="quarter" idx="11"/>
          </p:nvPr>
        </p:nvSpPr>
        <p:spPr>
          <a:xfrm>
            <a:off x="838200" y="6562271"/>
            <a:ext cx="5104667" cy="279400"/>
          </a:xfrm>
        </p:spPr>
        <p:txBody>
          <a:bodyPr/>
          <a:lstStyle/>
          <a:p>
            <a:pPr>
              <a:defRPr/>
            </a:pPr>
            <a:r>
              <a:rPr lang="en-US" dirty="0"/>
              <a:t>Brustein &amp; Manasevit, PLLC © 2017. All rights reserved.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882143"/>
            <a:ext cx="8026146" cy="1146175"/>
          </a:xfrm>
        </p:spPr>
        <p:txBody>
          <a:bodyPr>
            <a:normAutofit fontScale="90000"/>
          </a:bodyPr>
          <a:lstStyle/>
          <a:p>
            <a:pPr>
              <a:defRPr/>
            </a:pPr>
            <a:r>
              <a:rPr lang="en-US" altLang="en-US" dirty="0"/>
              <a:t>Noncompetitive Proposals</a:t>
            </a:r>
            <a:br>
              <a:rPr lang="en-US" altLang="en-US" dirty="0"/>
            </a:br>
            <a:r>
              <a:rPr lang="en-US" altLang="en-US" dirty="0"/>
              <a:t>200.320(f)</a:t>
            </a:r>
          </a:p>
        </p:txBody>
      </p:sp>
      <p:sp>
        <p:nvSpPr>
          <p:cNvPr id="70659" name="Rectangle 3"/>
          <p:cNvSpPr>
            <a:spLocks noGrp="1" noChangeArrowheads="1"/>
          </p:cNvSpPr>
          <p:nvPr>
            <p:ph idx="1"/>
          </p:nvPr>
        </p:nvSpPr>
        <p:spPr>
          <a:xfrm>
            <a:off x="784169" y="2522497"/>
            <a:ext cx="7620000" cy="3784600"/>
          </a:xfrm>
        </p:spPr>
        <p:txBody>
          <a:bodyPr/>
          <a:lstStyle/>
          <a:p>
            <a:pPr eaLnBrk="1" hangingPunct="1"/>
            <a:r>
              <a:rPr lang="en-US" altLang="en-US" sz="2400" dirty="0"/>
              <a:t>Appropriate </a:t>
            </a:r>
            <a:r>
              <a:rPr lang="en-US" altLang="en-US" sz="2400" u="sng" dirty="0"/>
              <a:t>only</a:t>
            </a:r>
            <a:r>
              <a:rPr lang="en-US" altLang="en-US" sz="2400" dirty="0"/>
              <a:t> when:</a:t>
            </a:r>
          </a:p>
          <a:p>
            <a:pPr lvl="1" eaLnBrk="1" hangingPunct="1"/>
            <a:r>
              <a:rPr lang="en-US" altLang="en-US" sz="2000" dirty="0"/>
              <a:t>The item is only available from a single source;</a:t>
            </a:r>
          </a:p>
          <a:p>
            <a:pPr lvl="1" eaLnBrk="1" hangingPunct="1"/>
            <a:r>
              <a:rPr lang="en-US" altLang="en-US" sz="2000" dirty="0"/>
              <a:t>There is a public emergency that will not permit delay;</a:t>
            </a:r>
          </a:p>
          <a:p>
            <a:pPr lvl="1"/>
            <a:r>
              <a:rPr lang="en-US" altLang="en-US" sz="2000" dirty="0"/>
              <a:t>The Federal </a:t>
            </a:r>
            <a:r>
              <a:rPr lang="en-US" altLang="en-US" sz="1800" dirty="0">
                <a:solidFill>
                  <a:schemeClr val="tx1"/>
                </a:solidFill>
              </a:rPr>
              <a:t>awarding agency or pass-through </a:t>
            </a:r>
            <a:r>
              <a:rPr lang="en-US" altLang="en-US" sz="1800" u="sng" dirty="0">
                <a:solidFill>
                  <a:schemeClr val="tx1"/>
                </a:solidFill>
              </a:rPr>
              <a:t>expressly authorizes noncompetitive proposals in response to a written request </a:t>
            </a:r>
            <a:r>
              <a:rPr lang="en-US" altLang="en-US" sz="1800" dirty="0">
                <a:solidFill>
                  <a:schemeClr val="tx1"/>
                </a:solidFill>
              </a:rPr>
              <a:t>from non-Federal entity; or</a:t>
            </a:r>
          </a:p>
          <a:p>
            <a:pPr lvl="1" eaLnBrk="1" hangingPunct="1"/>
            <a:r>
              <a:rPr lang="en-US" altLang="en-US" sz="2000" dirty="0"/>
              <a:t>After soliciting a number of sources, competition is determined inadequate.</a:t>
            </a:r>
          </a:p>
        </p:txBody>
      </p:sp>
      <p:pic>
        <p:nvPicPr>
          <p:cNvPr id="6" name="Picture 4" descr="MCj010473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950819" y="882143"/>
            <a:ext cx="1739900" cy="1812925"/>
          </a:xfrm>
          <a:prstGeom prst="rect">
            <a:avLst/>
          </a:prstGeom>
        </p:spPr>
      </p:pic>
      <p:sp>
        <p:nvSpPr>
          <p:cNvPr id="8" name="Rectangle 7"/>
          <p:cNvSpPr/>
          <p:nvPr/>
        </p:nvSpPr>
        <p:spPr>
          <a:xfrm>
            <a:off x="784169" y="6445597"/>
            <a:ext cx="6324600" cy="276999"/>
          </a:xfrm>
          <a:prstGeom prst="rect">
            <a:avLst/>
          </a:prstGeom>
        </p:spPr>
        <p:txBody>
          <a:bodyPr wrap="square">
            <a:spAutoFit/>
          </a:bodyPr>
          <a:lstStyle/>
          <a:p>
            <a:pPr>
              <a:defRPr/>
            </a:pPr>
            <a:r>
              <a:rPr lang="en-US" sz="1200" dirty="0"/>
              <a:t>BRUSTEIN &amp; MANASEVIT, PLLC © 2017. All rights reserved.</a:t>
            </a:r>
          </a:p>
        </p:txBody>
      </p:sp>
    </p:spTree>
    <p:extLst>
      <p:ext uri="{BB962C8B-B14F-4D97-AF65-F5344CB8AC3E}">
        <p14:creationId xmlns:p14="http://schemas.microsoft.com/office/powerpoint/2010/main" val="3711071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a:t>
            </a:r>
          </a:p>
        </p:txBody>
      </p:sp>
      <p:sp>
        <p:nvSpPr>
          <p:cNvPr id="3" name="Content Placeholder 2"/>
          <p:cNvSpPr>
            <a:spLocks noGrp="1"/>
          </p:cNvSpPr>
          <p:nvPr>
            <p:ph idx="1"/>
          </p:nvPr>
        </p:nvSpPr>
        <p:spPr>
          <a:xfrm>
            <a:off x="1143000" y="2362200"/>
            <a:ext cx="7052735" cy="3834465"/>
          </a:xfrm>
        </p:spPr>
        <p:txBody>
          <a:bodyPr>
            <a:normAutofit/>
          </a:bodyPr>
          <a:lstStyle/>
          <a:p>
            <a:pPr>
              <a:lnSpc>
                <a:spcPct val="110000"/>
              </a:lnSpc>
              <a:spcBef>
                <a:spcPts val="0"/>
              </a:spcBef>
              <a:spcAft>
                <a:spcPts val="0"/>
              </a:spcAft>
            </a:pPr>
            <a:r>
              <a:rPr lang="en-US" dirty="0"/>
              <a:t>Clearly defined thresholds</a:t>
            </a:r>
          </a:p>
          <a:p>
            <a:pPr>
              <a:lnSpc>
                <a:spcPct val="110000"/>
              </a:lnSpc>
              <a:spcBef>
                <a:spcPts val="0"/>
              </a:spcBef>
              <a:spcAft>
                <a:spcPts val="0"/>
              </a:spcAft>
            </a:pPr>
            <a:r>
              <a:rPr lang="en-US" dirty="0"/>
              <a:t>List of required/accepted documentation and required forms</a:t>
            </a:r>
          </a:p>
          <a:p>
            <a:pPr>
              <a:lnSpc>
                <a:spcPct val="110000"/>
              </a:lnSpc>
              <a:spcBef>
                <a:spcPts val="0"/>
              </a:spcBef>
              <a:spcAft>
                <a:spcPts val="0"/>
              </a:spcAft>
            </a:pPr>
            <a:r>
              <a:rPr lang="en-US" dirty="0"/>
              <a:t>Specify number of required bids/quotes</a:t>
            </a:r>
          </a:p>
          <a:p>
            <a:pPr>
              <a:lnSpc>
                <a:spcPct val="110000"/>
              </a:lnSpc>
              <a:spcBef>
                <a:spcPts val="0"/>
              </a:spcBef>
              <a:spcAft>
                <a:spcPts val="0"/>
              </a:spcAft>
            </a:pPr>
            <a:r>
              <a:rPr lang="en-US" dirty="0"/>
              <a:t>Include description of solicitation process (transparency) </a:t>
            </a:r>
          </a:p>
          <a:p>
            <a:pPr>
              <a:lnSpc>
                <a:spcPct val="110000"/>
              </a:lnSpc>
              <a:spcBef>
                <a:spcPts val="0"/>
              </a:spcBef>
              <a:spcAft>
                <a:spcPts val="0"/>
              </a:spcAft>
            </a:pPr>
            <a:r>
              <a:rPr lang="en-US" dirty="0"/>
              <a:t>Include procedures that ensure contracts are delivered before payment </a:t>
            </a:r>
          </a:p>
          <a:p>
            <a:pPr>
              <a:lnSpc>
                <a:spcPct val="110000"/>
              </a:lnSpc>
              <a:spcBef>
                <a:spcPts val="0"/>
              </a:spcBef>
              <a:spcAft>
                <a:spcPts val="0"/>
              </a:spcAft>
            </a:pPr>
            <a:r>
              <a:rPr lang="en-US" dirty="0"/>
              <a:t>Segregation of duties is important </a:t>
            </a:r>
          </a:p>
        </p:txBody>
      </p:sp>
      <p:sp>
        <p:nvSpPr>
          <p:cNvPr id="4" name="Footer Placeholder 3"/>
          <p:cNvSpPr>
            <a:spLocks noGrp="1"/>
          </p:cNvSpPr>
          <p:nvPr>
            <p:ph type="ftr" sz="quarter" idx="11"/>
          </p:nvPr>
        </p:nvSpPr>
        <p:spPr>
          <a:xfrm>
            <a:off x="609600" y="6556829"/>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16009692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82000" cy="1524000"/>
          </a:xfrm>
        </p:spPr>
        <p:txBody>
          <a:bodyPr>
            <a:normAutofit/>
          </a:bodyPr>
          <a:lstStyle/>
          <a:p>
            <a:pPr marL="0" indent="0" algn="ctr" eaLnBrk="1" fontAlgn="auto" hangingPunct="1">
              <a:spcAft>
                <a:spcPts val="0"/>
              </a:spcAft>
              <a:buFont typeface="Wingdings 3"/>
              <a:buNone/>
              <a:defRPr/>
            </a:pPr>
            <a:r>
              <a:rPr lang="en-US" sz="3600" b="1" dirty="0"/>
              <a:t>Inventory &amp;</a:t>
            </a:r>
          </a:p>
          <a:p>
            <a:pPr marL="0" indent="0" algn="ctr" eaLnBrk="1" fontAlgn="auto" hangingPunct="1">
              <a:spcAft>
                <a:spcPts val="0"/>
              </a:spcAft>
              <a:buFont typeface="Wingdings 3"/>
              <a:buNone/>
              <a:defRPr/>
            </a:pPr>
            <a:r>
              <a:rPr lang="en-US" sz="3600" b="1" dirty="0"/>
              <a:t>Property Management</a:t>
            </a:r>
          </a:p>
        </p:txBody>
      </p:sp>
      <p:pic>
        <p:nvPicPr>
          <p:cNvPr id="7782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563" y="2819400"/>
            <a:ext cx="3089275"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914400" y="6476774"/>
            <a:ext cx="5104667" cy="279400"/>
          </a:xfrm>
        </p:spPr>
        <p:txBody>
          <a:bodyPr/>
          <a:lstStyle/>
          <a:p>
            <a:pPr>
              <a:defRPr/>
            </a:pPr>
            <a:r>
              <a:rPr lang="en-US" dirty="0"/>
              <a:t>Brustein &amp; Manasevit, PLLC © 2017. All rights reserved.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a:t>Inventory/Property Management</a:t>
            </a:r>
          </a:p>
        </p:txBody>
      </p:sp>
      <p:sp>
        <p:nvSpPr>
          <p:cNvPr id="79875" name="Content Placeholder 2"/>
          <p:cNvSpPr>
            <a:spLocks noGrp="1"/>
          </p:cNvSpPr>
          <p:nvPr>
            <p:ph idx="1"/>
          </p:nvPr>
        </p:nvSpPr>
        <p:spPr>
          <a:xfrm>
            <a:off x="990600" y="2438400"/>
            <a:ext cx="7357535" cy="4063065"/>
          </a:xfrm>
        </p:spPr>
        <p:txBody>
          <a:bodyPr>
            <a:normAutofit fontScale="92500" lnSpcReduction="10000"/>
          </a:bodyPr>
          <a:lstStyle/>
          <a:p>
            <a:r>
              <a:rPr lang="en-US" sz="2800" dirty="0"/>
              <a:t>2 CFR § </a:t>
            </a:r>
            <a:r>
              <a:rPr lang="en-US" altLang="en-US" sz="2600" dirty="0"/>
              <a:t>200.313</a:t>
            </a:r>
          </a:p>
          <a:p>
            <a:pPr eaLnBrk="1" hangingPunct="1"/>
            <a:r>
              <a:rPr lang="en-US" altLang="en-US" sz="2600" dirty="0"/>
              <a:t>Property Classifications</a:t>
            </a:r>
          </a:p>
          <a:p>
            <a:pPr lvl="1" eaLnBrk="1" hangingPunct="1"/>
            <a:r>
              <a:rPr lang="en-US" altLang="en-US" sz="2600" dirty="0">
                <a:solidFill>
                  <a:schemeClr val="tx1"/>
                </a:solidFill>
              </a:rPr>
              <a:t>Equipment</a:t>
            </a:r>
          </a:p>
          <a:p>
            <a:pPr lvl="1" eaLnBrk="1" hangingPunct="1"/>
            <a:r>
              <a:rPr lang="en-US" altLang="en-US" sz="2600" dirty="0">
                <a:solidFill>
                  <a:schemeClr val="tx1"/>
                </a:solidFill>
              </a:rPr>
              <a:t>Supplies </a:t>
            </a:r>
          </a:p>
          <a:p>
            <a:pPr lvl="1" eaLnBrk="1" hangingPunct="1"/>
            <a:r>
              <a:rPr lang="en-US" altLang="en-US" sz="2600" dirty="0">
                <a:solidFill>
                  <a:schemeClr val="tx1"/>
                </a:solidFill>
              </a:rPr>
              <a:t>Computing Devices</a:t>
            </a:r>
          </a:p>
          <a:p>
            <a:pPr eaLnBrk="1" hangingPunct="1"/>
            <a:r>
              <a:rPr lang="en-US" altLang="en-US" sz="2600" dirty="0"/>
              <a:t>Inventory Procedure</a:t>
            </a:r>
          </a:p>
          <a:p>
            <a:pPr eaLnBrk="1" hangingPunct="1"/>
            <a:r>
              <a:rPr lang="en-US" altLang="en-US" sz="2600" dirty="0"/>
              <a:t>Loss, Damage or Theft</a:t>
            </a:r>
          </a:p>
          <a:p>
            <a:pPr eaLnBrk="1" hangingPunct="1"/>
            <a:r>
              <a:rPr lang="en-US" altLang="en-US" sz="2600" dirty="0"/>
              <a:t>Disposition</a:t>
            </a:r>
          </a:p>
          <a:p>
            <a:pPr eaLnBrk="1" hangingPunct="1"/>
            <a:endParaRPr lang="en-US" altLang="en-US" dirty="0"/>
          </a:p>
        </p:txBody>
      </p:sp>
      <p:pic>
        <p:nvPicPr>
          <p:cNvPr id="4" name="Picture 3" descr="Printer, Fire, Flames, Broken, Electronics, Hot, Pap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048000"/>
            <a:ext cx="2349021" cy="2330669"/>
          </a:xfrm>
          <a:prstGeom prst="rect">
            <a:avLst/>
          </a:prstGeom>
        </p:spPr>
      </p:pic>
      <p:sp>
        <p:nvSpPr>
          <p:cNvPr id="2" name="Footer Placeholder 1"/>
          <p:cNvSpPr>
            <a:spLocks noGrp="1"/>
          </p:cNvSpPr>
          <p:nvPr>
            <p:ph type="ftr" sz="quarter" idx="11"/>
          </p:nvPr>
        </p:nvSpPr>
        <p:spPr>
          <a:xfrm>
            <a:off x="533400" y="6540500"/>
            <a:ext cx="5104667" cy="279400"/>
          </a:xfrm>
        </p:spPr>
        <p:txBody>
          <a:bodyPr/>
          <a:lstStyle/>
          <a:p>
            <a:pPr>
              <a:defRPr/>
            </a:pPr>
            <a:r>
              <a:rPr lang="en-US" dirty="0"/>
              <a:t>Brustein &amp; Manasevit, PLLC © 2017. All rights reserved.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pPr>
              <a:defRPr/>
            </a:pPr>
            <a:r>
              <a:rPr lang="en-US" altLang="en-US" dirty="0"/>
              <a:t>Equipment </a:t>
            </a:r>
            <a:br>
              <a:rPr lang="en-US" altLang="en-US" dirty="0"/>
            </a:br>
            <a:r>
              <a:rPr lang="en-US" altLang="en-US" dirty="0"/>
              <a:t>200.33</a:t>
            </a:r>
          </a:p>
        </p:txBody>
      </p:sp>
      <p:sp>
        <p:nvSpPr>
          <p:cNvPr id="76803" name="Content Placeholder 2"/>
          <p:cNvSpPr>
            <a:spLocks noGrp="1"/>
          </p:cNvSpPr>
          <p:nvPr>
            <p:ph idx="1"/>
          </p:nvPr>
        </p:nvSpPr>
        <p:spPr>
          <a:xfrm>
            <a:off x="914400" y="2590800"/>
            <a:ext cx="7315200" cy="3581400"/>
          </a:xfrm>
        </p:spPr>
        <p:txBody>
          <a:bodyPr/>
          <a:lstStyle/>
          <a:p>
            <a:pPr eaLnBrk="1" hangingPunct="1"/>
            <a:r>
              <a:rPr lang="en-US" altLang="en-US" sz="2000" dirty="0"/>
              <a:t>Equipment: tangible, </a:t>
            </a:r>
            <a:r>
              <a:rPr lang="en-US" altLang="en-US" sz="2000" dirty="0" err="1"/>
              <a:t>nonexpendible</a:t>
            </a:r>
            <a:r>
              <a:rPr lang="en-US" altLang="en-US" sz="2000" dirty="0"/>
              <a:t>, personal property having a useful life of more than one year and an acquisition cost of $5,000 or more per unit.</a:t>
            </a:r>
          </a:p>
          <a:p>
            <a:pPr eaLnBrk="1" hangingPunct="1"/>
            <a:r>
              <a:rPr lang="en-US" altLang="en-US" sz="2000" dirty="0"/>
              <a:t>Grantee may also use its own definition of equipment as long as the definition would at least include all equipment defined above.</a:t>
            </a:r>
          </a:p>
        </p:txBody>
      </p:sp>
      <p:sp>
        <p:nvSpPr>
          <p:cNvPr id="7" name="Rectangle 6"/>
          <p:cNvSpPr/>
          <p:nvPr/>
        </p:nvSpPr>
        <p:spPr>
          <a:xfrm>
            <a:off x="784169" y="6445597"/>
            <a:ext cx="6324600" cy="276999"/>
          </a:xfrm>
          <a:prstGeom prst="rect">
            <a:avLst/>
          </a:prstGeom>
        </p:spPr>
        <p:txBody>
          <a:bodyPr wrap="square">
            <a:spAutoFit/>
          </a:bodyPr>
          <a:lstStyle/>
          <a:p>
            <a:pPr>
              <a:defRPr/>
            </a:pPr>
            <a:r>
              <a:rPr lang="en-US" sz="1200" dirty="0"/>
              <a:t>BRUSTEIN &amp; MANASEVIT, PLLC © 2017. All rights reserved.</a:t>
            </a:r>
          </a:p>
        </p:txBody>
      </p:sp>
    </p:spTree>
    <p:extLst>
      <p:ext uri="{BB962C8B-B14F-4D97-AF65-F5344CB8AC3E}">
        <p14:creationId xmlns:p14="http://schemas.microsoft.com/office/powerpoint/2010/main" val="25805520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Supplies </a:t>
            </a:r>
            <a:br>
              <a:rPr lang="en-US" dirty="0"/>
            </a:br>
            <a:r>
              <a:rPr lang="en-US" dirty="0"/>
              <a:t>200.94</a:t>
            </a:r>
          </a:p>
        </p:txBody>
      </p:sp>
      <p:sp>
        <p:nvSpPr>
          <p:cNvPr id="49155" name="Content Placeholder 2"/>
          <p:cNvSpPr>
            <a:spLocks noGrp="1"/>
          </p:cNvSpPr>
          <p:nvPr>
            <p:ph idx="1"/>
          </p:nvPr>
        </p:nvSpPr>
        <p:spPr/>
        <p:txBody>
          <a:bodyPr rtlCol="0">
            <a:normAutofit/>
          </a:bodyPr>
          <a:lstStyle/>
          <a:p>
            <a:pPr marL="306000" indent="-306000" eaLnBrk="1" fontAlgn="auto" hangingPunct="1">
              <a:buFont typeface="Wingdings 2" charset="2"/>
              <a:buChar char=""/>
              <a:defRPr/>
            </a:pPr>
            <a:r>
              <a:rPr lang="en-US" altLang="en-US" sz="2400" dirty="0"/>
              <a:t>All tangible personal property other than equipment</a:t>
            </a:r>
          </a:p>
          <a:p>
            <a:pPr marL="580320" lvl="2" indent="-306000">
              <a:spcBef>
                <a:spcPts val="1200"/>
              </a:spcBef>
              <a:spcAft>
                <a:spcPts val="0"/>
              </a:spcAft>
              <a:buFont typeface="Wingdings 2" charset="2"/>
              <a:buChar char=""/>
              <a:defRPr/>
            </a:pPr>
            <a:r>
              <a:rPr lang="en-US" altLang="en-US" sz="2200" dirty="0"/>
              <a:t>Computing devices are supplies is less than $5,000</a:t>
            </a:r>
          </a:p>
          <a:p>
            <a:pPr marL="306000" indent="-306000">
              <a:buFont typeface="Wingdings 2" charset="2"/>
              <a:buChar char=""/>
              <a:defRPr/>
            </a:pPr>
            <a:r>
              <a:rPr lang="en-US" altLang="en-US" sz="2400" dirty="0">
                <a:solidFill>
                  <a:schemeClr val="tx1"/>
                </a:solidFill>
              </a:rPr>
              <a:t>Computing devices 200.20 </a:t>
            </a:r>
          </a:p>
          <a:p>
            <a:pPr marL="580320" lvl="1" indent="-306000">
              <a:buFont typeface="Wingdings 2" charset="2"/>
              <a:buChar char=""/>
              <a:defRPr/>
            </a:pPr>
            <a:r>
              <a:rPr lang="en-US" altLang="en-US" sz="1800" dirty="0">
                <a:solidFill>
                  <a:schemeClr val="tx1"/>
                </a:solidFill>
              </a:rPr>
              <a:t>Machines used to acquire, store, analyze, process, public data and other information electronically</a:t>
            </a:r>
          </a:p>
          <a:p>
            <a:pPr marL="630000" lvl="1" indent="-306000" eaLnBrk="1" fontAlgn="auto" hangingPunct="1">
              <a:buFont typeface="Wingdings 2" charset="2"/>
              <a:buChar char=""/>
              <a:defRPr/>
            </a:pPr>
            <a:r>
              <a:rPr lang="en-US" altLang="en-US" sz="2000" dirty="0">
                <a:solidFill>
                  <a:schemeClr val="tx1"/>
                </a:solidFill>
              </a:rPr>
              <a:t>Includes accessories for printing, transmitting and receiving or storing electronic information</a:t>
            </a:r>
          </a:p>
          <a:p>
            <a:pPr marL="306000" indent="-306000" eaLnBrk="1" fontAlgn="auto" hangingPunct="1">
              <a:buFont typeface="Wingdings 2" panose="05020102010507070707" pitchFamily="18" charset="2"/>
              <a:buNone/>
              <a:defRPr/>
            </a:pPr>
            <a:endParaRPr lang="en-US" altLang="en-US" dirty="0"/>
          </a:p>
        </p:txBody>
      </p:sp>
      <p:sp>
        <p:nvSpPr>
          <p:cNvPr id="6" name="Rectangle 5"/>
          <p:cNvSpPr/>
          <p:nvPr/>
        </p:nvSpPr>
        <p:spPr>
          <a:xfrm>
            <a:off x="784169" y="6445597"/>
            <a:ext cx="6324600" cy="276999"/>
          </a:xfrm>
          <a:prstGeom prst="rect">
            <a:avLst/>
          </a:prstGeom>
        </p:spPr>
        <p:txBody>
          <a:bodyPr wrap="square">
            <a:spAutoFit/>
          </a:bodyPr>
          <a:lstStyle/>
          <a:p>
            <a:pPr>
              <a:defRPr/>
            </a:pPr>
            <a:r>
              <a:rPr lang="en-US" sz="1200" dirty="0"/>
              <a:t>BRUSTEIN &amp; MANASEVIT, PLLC © 2017. All rights reserved.</a:t>
            </a:r>
          </a:p>
        </p:txBody>
      </p:sp>
    </p:spTree>
    <p:extLst>
      <p:ext uri="{BB962C8B-B14F-4D97-AF65-F5344CB8AC3E}">
        <p14:creationId xmlns:p14="http://schemas.microsoft.com/office/powerpoint/2010/main" val="27692964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Inventory Procedure</a:t>
            </a:r>
          </a:p>
        </p:txBody>
      </p:sp>
      <p:sp>
        <p:nvSpPr>
          <p:cNvPr id="3" name="Content Placeholder 2"/>
          <p:cNvSpPr>
            <a:spLocks noGrp="1"/>
          </p:cNvSpPr>
          <p:nvPr>
            <p:ph idx="1"/>
          </p:nvPr>
        </p:nvSpPr>
        <p:spPr>
          <a:xfrm>
            <a:off x="1066800" y="2362201"/>
            <a:ext cx="6908801" cy="4038600"/>
          </a:xfrm>
        </p:spPr>
        <p:txBody>
          <a:bodyPr>
            <a:normAutofit fontScale="92500" lnSpcReduction="10000"/>
          </a:bodyPr>
          <a:lstStyle/>
          <a:p>
            <a:r>
              <a:rPr lang="en-US" dirty="0"/>
              <a:t>Where is new inventory received?</a:t>
            </a:r>
          </a:p>
          <a:p>
            <a:pPr lvl="1"/>
            <a:r>
              <a:rPr lang="en-US" sz="2200" dirty="0"/>
              <a:t>Check for good condition?</a:t>
            </a:r>
          </a:p>
          <a:p>
            <a:pPr lvl="1"/>
            <a:r>
              <a:rPr lang="en-US" sz="2200" dirty="0"/>
              <a:t>Receiving report / inventory logged into system</a:t>
            </a:r>
          </a:p>
          <a:p>
            <a:r>
              <a:rPr lang="en-US" dirty="0"/>
              <a:t>What property is tagged?  (By position /office)</a:t>
            </a:r>
          </a:p>
          <a:p>
            <a:pPr lvl="1"/>
            <a:r>
              <a:rPr lang="en-US" sz="2200" dirty="0"/>
              <a:t>Controls for computing devices?</a:t>
            </a:r>
          </a:p>
          <a:p>
            <a:r>
              <a:rPr lang="en-US" dirty="0"/>
              <a:t>Physical Inventory</a:t>
            </a:r>
          </a:p>
          <a:p>
            <a:r>
              <a:rPr lang="en-US" dirty="0"/>
              <a:t>Maintenance</a:t>
            </a:r>
          </a:p>
          <a:p>
            <a:pPr lvl="1"/>
            <a:r>
              <a:rPr lang="en-US" sz="2200" dirty="0"/>
              <a:t>Process when inventory is lost, stolen or broken</a:t>
            </a:r>
          </a:p>
          <a:p>
            <a:r>
              <a:rPr lang="en-US" dirty="0"/>
              <a:t>Disposition / replacement</a:t>
            </a:r>
          </a:p>
          <a:p>
            <a:endParaRPr lang="en-US" dirty="0"/>
          </a:p>
        </p:txBody>
      </p:sp>
      <p:sp>
        <p:nvSpPr>
          <p:cNvPr id="4" name="Footer Placeholder 3"/>
          <p:cNvSpPr>
            <a:spLocks noGrp="1"/>
          </p:cNvSpPr>
          <p:nvPr>
            <p:ph type="ftr" sz="quarter" idx="11"/>
          </p:nvPr>
        </p:nvSpPr>
        <p:spPr>
          <a:xfrm>
            <a:off x="1066800" y="6477000"/>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9103012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Inventory Records</a:t>
            </a:r>
            <a:br>
              <a:rPr lang="en-US" dirty="0"/>
            </a:br>
            <a:r>
              <a:rPr lang="en-US" dirty="0"/>
              <a:t>200.313(d)(1)</a:t>
            </a:r>
          </a:p>
        </p:txBody>
      </p:sp>
      <p:sp>
        <p:nvSpPr>
          <p:cNvPr id="3" name="Content Placeholder 2"/>
          <p:cNvSpPr>
            <a:spLocks noGrp="1"/>
          </p:cNvSpPr>
          <p:nvPr>
            <p:ph idx="1"/>
          </p:nvPr>
        </p:nvSpPr>
        <p:spPr>
          <a:xfrm>
            <a:off x="1176865" y="2490135"/>
            <a:ext cx="6798736" cy="3682065"/>
          </a:xfrm>
        </p:spPr>
        <p:txBody>
          <a:bodyPr>
            <a:normAutofit fontScale="92500" lnSpcReduction="20000"/>
          </a:bodyPr>
          <a:lstStyle/>
          <a:p>
            <a:pPr lvl="0"/>
            <a:r>
              <a:rPr lang="en-US" dirty="0"/>
              <a:t>Serial number or other identification number;</a:t>
            </a:r>
          </a:p>
          <a:p>
            <a:pPr lvl="0"/>
            <a:r>
              <a:rPr lang="en-US" dirty="0"/>
              <a:t>Source of funding for the property;</a:t>
            </a:r>
          </a:p>
          <a:p>
            <a:pPr lvl="0"/>
            <a:r>
              <a:rPr lang="en-US" dirty="0"/>
              <a:t>Who holds title;</a:t>
            </a:r>
          </a:p>
          <a:p>
            <a:pPr lvl="0"/>
            <a:r>
              <a:rPr lang="en-US" dirty="0"/>
              <a:t>Acquisition date and cost of the property; </a:t>
            </a:r>
          </a:p>
          <a:p>
            <a:pPr lvl="0"/>
            <a:r>
              <a:rPr lang="en-US" dirty="0"/>
              <a:t>Percentage of federal participation in the project costs for the federal award under which the property was acquired; </a:t>
            </a:r>
          </a:p>
          <a:p>
            <a:pPr lvl="0"/>
            <a:r>
              <a:rPr lang="en-US" dirty="0"/>
              <a:t>Location, use and condition of the property; and</a:t>
            </a:r>
          </a:p>
          <a:p>
            <a:pPr lvl="0"/>
            <a:r>
              <a:rPr lang="en-US" dirty="0"/>
              <a:t>Any ultimate disposition data including the date of disposal and sale price of the property.  </a:t>
            </a:r>
          </a:p>
          <a:p>
            <a:endParaRPr lang="en-US" dirty="0"/>
          </a:p>
        </p:txBody>
      </p:sp>
      <p:sp>
        <p:nvSpPr>
          <p:cNvPr id="4" name="Footer Placeholder 3"/>
          <p:cNvSpPr>
            <a:spLocks noGrp="1"/>
          </p:cNvSpPr>
          <p:nvPr>
            <p:ph type="ftr" sz="quarter" idx="11"/>
          </p:nvPr>
        </p:nvSpPr>
        <p:spPr>
          <a:xfrm>
            <a:off x="1066800" y="6477000"/>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18214581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685800"/>
            <a:ext cx="7961313" cy="1501202"/>
          </a:xfrm>
        </p:spPr>
        <p:txBody>
          <a:bodyPr>
            <a:noAutofit/>
          </a:bodyPr>
          <a:lstStyle/>
          <a:p>
            <a:pPr>
              <a:defRPr/>
            </a:pPr>
            <a:r>
              <a:rPr lang="en-US" altLang="en-US" sz="4000" dirty="0"/>
              <a:t>Use of Equipment </a:t>
            </a:r>
            <a:br>
              <a:rPr lang="en-US" altLang="en-US" sz="4000" dirty="0"/>
            </a:br>
            <a:r>
              <a:rPr lang="en-US" altLang="en-US" sz="4000" dirty="0"/>
              <a:t>200.313(c)(1) and (2)</a:t>
            </a:r>
          </a:p>
        </p:txBody>
      </p:sp>
      <p:sp>
        <p:nvSpPr>
          <p:cNvPr id="80899" name="Content Placeholder 2"/>
          <p:cNvSpPr>
            <a:spLocks noGrp="1"/>
          </p:cNvSpPr>
          <p:nvPr>
            <p:ph idx="1"/>
          </p:nvPr>
        </p:nvSpPr>
        <p:spPr>
          <a:xfrm>
            <a:off x="767840" y="2321165"/>
            <a:ext cx="7848600" cy="4191000"/>
          </a:xfrm>
        </p:spPr>
        <p:txBody>
          <a:bodyPr>
            <a:normAutofit fontScale="92500" lnSpcReduction="20000"/>
          </a:bodyPr>
          <a:lstStyle/>
          <a:p>
            <a:pPr eaLnBrk="1" hangingPunct="1">
              <a:buFont typeface="Wingdings" panose="05000000000000000000" pitchFamily="2" charset="2"/>
              <a:buChar char="§"/>
            </a:pPr>
            <a:r>
              <a:rPr lang="en-US" altLang="en-US" sz="2400" dirty="0"/>
              <a:t>Equipment must be used by the Non-Federal entity in the program or project for which it was acquired as long as needed, whether or not the project or program continues to be supported by the Federal award. </a:t>
            </a:r>
          </a:p>
          <a:p>
            <a:pPr eaLnBrk="1" hangingPunct="1">
              <a:buFont typeface="Wingdings" panose="05000000000000000000" pitchFamily="2" charset="2"/>
              <a:buChar char="§"/>
            </a:pPr>
            <a:r>
              <a:rPr lang="en-US" altLang="en-US" sz="2400" dirty="0"/>
              <a:t>When no longer needed, may be used in other activities with the following priority:</a:t>
            </a:r>
          </a:p>
          <a:p>
            <a:pPr marL="617220" lvl="1" indent="-342900" eaLnBrk="1" hangingPunct="1">
              <a:buFont typeface="+mj-lt"/>
              <a:buAutoNum type="arabicPeriod"/>
            </a:pPr>
            <a:r>
              <a:rPr lang="en-US" altLang="en-US" sz="2200" dirty="0"/>
              <a:t>Projects supported by Federal awarding agency</a:t>
            </a:r>
          </a:p>
          <a:p>
            <a:pPr marL="617220" lvl="1" indent="-342900" eaLnBrk="1" hangingPunct="1">
              <a:buFont typeface="+mj-lt"/>
              <a:buAutoNum type="arabicPeriod"/>
            </a:pPr>
            <a:r>
              <a:rPr lang="en-US" altLang="en-US" sz="2200" dirty="0"/>
              <a:t>Project funded by other Federal agencies</a:t>
            </a:r>
          </a:p>
          <a:p>
            <a:pPr eaLnBrk="1" hangingPunct="1"/>
            <a:r>
              <a:rPr lang="en-US" altLang="en-US" dirty="0"/>
              <a:t>When used it may be shared (according to the above priorities) provided such use </a:t>
            </a:r>
            <a:r>
              <a:rPr lang="en-US" altLang="en-US" u="sng" dirty="0"/>
              <a:t>will not interfere </a:t>
            </a:r>
            <a:r>
              <a:rPr lang="en-US" altLang="en-US" dirty="0"/>
              <a:t>with work on the original projects/programs.</a:t>
            </a:r>
          </a:p>
          <a:p>
            <a:pPr eaLnBrk="1" hangingPunct="1"/>
            <a:r>
              <a:rPr lang="en-US" altLang="en-US" u="sng" dirty="0"/>
              <a:t>Exception</a:t>
            </a:r>
            <a:r>
              <a:rPr lang="en-US" altLang="en-US" dirty="0"/>
              <a:t> – Private Schools 76.661</a:t>
            </a:r>
          </a:p>
        </p:txBody>
      </p:sp>
      <p:sp>
        <p:nvSpPr>
          <p:cNvPr id="6" name="Rectangle 5"/>
          <p:cNvSpPr/>
          <p:nvPr/>
        </p:nvSpPr>
        <p:spPr>
          <a:xfrm>
            <a:off x="784169" y="6490394"/>
            <a:ext cx="6324600" cy="276999"/>
          </a:xfrm>
          <a:prstGeom prst="rect">
            <a:avLst/>
          </a:prstGeom>
        </p:spPr>
        <p:txBody>
          <a:bodyPr wrap="square">
            <a:spAutoFit/>
          </a:bodyPr>
          <a:lstStyle/>
          <a:p>
            <a:pPr>
              <a:defRPr/>
            </a:pPr>
            <a:r>
              <a:rPr lang="en-US" sz="1200" dirty="0"/>
              <a:t>BRUSTEIN &amp; MANASEVIT, PLLC © 2017. All rights reserved.</a:t>
            </a:r>
          </a:p>
        </p:txBody>
      </p:sp>
    </p:spTree>
    <p:extLst>
      <p:ext uri="{BB962C8B-B14F-4D97-AF65-F5344CB8AC3E}">
        <p14:creationId xmlns:p14="http://schemas.microsoft.com/office/powerpoint/2010/main" val="27436786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09600" y="609600"/>
            <a:ext cx="7961313" cy="1501202"/>
          </a:xfrm>
        </p:spPr>
        <p:txBody>
          <a:bodyPr>
            <a:noAutofit/>
          </a:bodyPr>
          <a:lstStyle/>
          <a:p>
            <a:pPr>
              <a:defRPr/>
            </a:pPr>
            <a:r>
              <a:rPr lang="en-US" altLang="en-US" sz="4000" dirty="0"/>
              <a:t>Use of Equipment </a:t>
            </a:r>
            <a:br>
              <a:rPr lang="en-US" altLang="en-US" sz="4000" dirty="0"/>
            </a:br>
            <a:r>
              <a:rPr lang="en-US" altLang="en-US" sz="4000" dirty="0"/>
              <a:t>200.313(c)(1) and (2)</a:t>
            </a:r>
          </a:p>
        </p:txBody>
      </p:sp>
      <p:sp>
        <p:nvSpPr>
          <p:cNvPr id="80899" name="Content Placeholder 2"/>
          <p:cNvSpPr>
            <a:spLocks noGrp="1"/>
          </p:cNvSpPr>
          <p:nvPr>
            <p:ph idx="1"/>
          </p:nvPr>
        </p:nvSpPr>
        <p:spPr>
          <a:xfrm>
            <a:off x="685801" y="2362199"/>
            <a:ext cx="8001000" cy="4094871"/>
          </a:xfrm>
        </p:spPr>
        <p:txBody>
          <a:bodyPr>
            <a:normAutofit/>
          </a:bodyPr>
          <a:lstStyle/>
          <a:p>
            <a:pPr eaLnBrk="1" hangingPunct="1">
              <a:buFont typeface="Wingdings" panose="05000000000000000000" pitchFamily="2" charset="2"/>
              <a:buChar char="§"/>
            </a:pPr>
            <a:r>
              <a:rPr lang="en-US" altLang="en-US" sz="2200" dirty="0"/>
              <a:t>Q: Can equipment be purchased though one project’s funds, and be used by a second project?</a:t>
            </a:r>
          </a:p>
          <a:p>
            <a:r>
              <a:rPr lang="en-US" altLang="en-US" sz="2200" dirty="0"/>
              <a:t>A: </a:t>
            </a:r>
            <a:r>
              <a:rPr lang="en-US" sz="2200" dirty="0"/>
              <a:t>The project for which the equipment was purchased must have primary access to, and use of the equipment. However, when not being used for that project, it can be used for another Federally-funded project. </a:t>
            </a:r>
          </a:p>
          <a:p>
            <a:pPr lvl="1"/>
            <a:r>
              <a:rPr lang="en-US" sz="2200" dirty="0"/>
              <a:t>Allocate costs across two projects</a:t>
            </a:r>
          </a:p>
          <a:p>
            <a:pPr lvl="1"/>
            <a:r>
              <a:rPr lang="en-US" sz="2200" dirty="0"/>
              <a:t>Obtain authorization from awarding agencies that equipment serves the same cost objective of both grants, may establish “blended” accounting code for the purchase.</a:t>
            </a:r>
          </a:p>
        </p:txBody>
      </p:sp>
      <p:sp>
        <p:nvSpPr>
          <p:cNvPr id="6" name="Rectangle 5"/>
          <p:cNvSpPr/>
          <p:nvPr/>
        </p:nvSpPr>
        <p:spPr>
          <a:xfrm>
            <a:off x="784169" y="6561070"/>
            <a:ext cx="6324600" cy="276999"/>
          </a:xfrm>
          <a:prstGeom prst="rect">
            <a:avLst/>
          </a:prstGeom>
        </p:spPr>
        <p:txBody>
          <a:bodyPr wrap="square">
            <a:spAutoFit/>
          </a:bodyPr>
          <a:lstStyle/>
          <a:p>
            <a:pPr>
              <a:defRPr/>
            </a:pPr>
            <a:r>
              <a:rPr lang="en-US" sz="1200" dirty="0"/>
              <a:t>BRUSTEIN &amp; MANASEVIT, PLLC © 2017. All rights reserved.</a:t>
            </a:r>
          </a:p>
        </p:txBody>
      </p:sp>
    </p:spTree>
    <p:extLst>
      <p:ext uri="{BB962C8B-B14F-4D97-AF65-F5344CB8AC3E}">
        <p14:creationId xmlns:p14="http://schemas.microsoft.com/office/powerpoint/2010/main" val="373277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normAutofit/>
          </a:bodyPr>
          <a:lstStyle/>
          <a:p>
            <a:pPr eaLnBrk="1" fontAlgn="auto" hangingPunct="1">
              <a:spcAft>
                <a:spcPts val="0"/>
              </a:spcAft>
              <a:defRPr/>
            </a:pPr>
            <a:r>
              <a:rPr lang="en-US" dirty="0"/>
              <a:t>Staff Changes and Transitions</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26627" name="Content Placeholder 2"/>
          <p:cNvSpPr>
            <a:spLocks noGrp="1"/>
          </p:cNvSpPr>
          <p:nvPr>
            <p:ph idx="1"/>
          </p:nvPr>
        </p:nvSpPr>
        <p:spPr/>
        <p:txBody>
          <a:bodyPr>
            <a:normAutofit/>
          </a:bodyPr>
          <a:lstStyle/>
          <a:p>
            <a:pPr eaLnBrk="1" hangingPunct="1"/>
            <a:r>
              <a:rPr lang="en-US" altLang="en-US" sz="2800" dirty="0"/>
              <a:t>Training tool</a:t>
            </a:r>
          </a:p>
          <a:p>
            <a:pPr eaLnBrk="1" hangingPunct="1"/>
            <a:r>
              <a:rPr lang="en-US" altLang="en-US" sz="2800" dirty="0"/>
              <a:t>Maintain consistency</a:t>
            </a:r>
          </a:p>
        </p:txBody>
      </p:sp>
      <p:pic>
        <p:nvPicPr>
          <p:cNvPr id="2662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388782"/>
            <a:ext cx="296545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990600" y="6553803"/>
            <a:ext cx="5104667" cy="279400"/>
          </a:xfrm>
        </p:spPr>
        <p:txBody>
          <a:bodyPr/>
          <a:lstStyle/>
          <a:p>
            <a:pPr>
              <a:defRPr/>
            </a:pPr>
            <a:r>
              <a:rPr lang="en-US" dirty="0"/>
              <a:t>Brustein &amp; Manasevit, PLLC © 2017. All rights reserved.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pPr>
              <a:defRPr/>
            </a:pPr>
            <a:r>
              <a:rPr lang="en-US" altLang="en-US" dirty="0"/>
              <a:t>Disposition of Equipment 200.313(e) </a:t>
            </a:r>
          </a:p>
        </p:txBody>
      </p:sp>
      <p:sp>
        <p:nvSpPr>
          <p:cNvPr id="82947" name="Content Placeholder 2"/>
          <p:cNvSpPr>
            <a:spLocks noGrp="1"/>
          </p:cNvSpPr>
          <p:nvPr>
            <p:ph idx="1"/>
          </p:nvPr>
        </p:nvSpPr>
        <p:spPr>
          <a:xfrm>
            <a:off x="533400" y="2286000"/>
            <a:ext cx="8077200" cy="3886200"/>
          </a:xfrm>
        </p:spPr>
        <p:txBody>
          <a:bodyPr>
            <a:noAutofit/>
          </a:bodyPr>
          <a:lstStyle/>
          <a:p>
            <a:pPr eaLnBrk="1" hangingPunct="1">
              <a:spcBef>
                <a:spcPts val="0"/>
              </a:spcBef>
              <a:spcAft>
                <a:spcPts val="0"/>
              </a:spcAft>
            </a:pPr>
            <a:r>
              <a:rPr lang="en-US" altLang="en-US" dirty="0"/>
              <a:t>When property is no longer needed in any current or previously Federally-funded supported activity, must follow disposition rules:</a:t>
            </a:r>
          </a:p>
          <a:p>
            <a:pPr lvl="1">
              <a:spcBef>
                <a:spcPts val="0"/>
              </a:spcBef>
              <a:spcAft>
                <a:spcPts val="0"/>
              </a:spcAft>
            </a:pPr>
            <a:r>
              <a:rPr lang="en-US" altLang="en-US" sz="2000" dirty="0"/>
              <a:t>Nonfederal entity must request disposition instructions from the federal awarding agency if required by the terms of the grant.</a:t>
            </a:r>
          </a:p>
          <a:p>
            <a:pPr lvl="1" eaLnBrk="1" hangingPunct="1">
              <a:spcBef>
                <a:spcPts val="0"/>
              </a:spcBef>
              <a:spcAft>
                <a:spcPts val="0"/>
              </a:spcAft>
            </a:pPr>
            <a:r>
              <a:rPr lang="en-US" altLang="en-US" sz="2000" dirty="0"/>
              <a:t>Otherwise, may be retained, sold or otherwise disposed as follows:</a:t>
            </a:r>
          </a:p>
          <a:p>
            <a:pPr lvl="2">
              <a:spcBef>
                <a:spcPts val="0"/>
              </a:spcBef>
              <a:spcAft>
                <a:spcPts val="0"/>
              </a:spcAft>
            </a:pPr>
            <a:r>
              <a:rPr lang="en-US" altLang="en-US" sz="2000" dirty="0"/>
              <a:t>Over $5,000 – pay federal share</a:t>
            </a:r>
          </a:p>
          <a:p>
            <a:pPr lvl="3">
              <a:spcBef>
                <a:spcPts val="0"/>
              </a:spcBef>
              <a:spcAft>
                <a:spcPts val="0"/>
              </a:spcAft>
            </a:pPr>
            <a:r>
              <a:rPr lang="en-US" altLang="en-US" sz="2000" dirty="0"/>
              <a:t>If equipment is sold: Federal awarding agency may permit non-Federal entity to deduct and retain $500 or 10% of the proceeds for selling and handling instructions. </a:t>
            </a:r>
          </a:p>
          <a:p>
            <a:pPr lvl="2">
              <a:spcBef>
                <a:spcPts val="0"/>
              </a:spcBef>
              <a:spcAft>
                <a:spcPts val="0"/>
              </a:spcAft>
            </a:pPr>
            <a:r>
              <a:rPr lang="en-US" altLang="en-US" sz="2200" dirty="0"/>
              <a:t>Under $5,000 – no accountability (still must formally dispose)</a:t>
            </a:r>
          </a:p>
        </p:txBody>
      </p:sp>
      <p:sp>
        <p:nvSpPr>
          <p:cNvPr id="6" name="Rectangle 5"/>
          <p:cNvSpPr/>
          <p:nvPr/>
        </p:nvSpPr>
        <p:spPr>
          <a:xfrm>
            <a:off x="784169" y="6581001"/>
            <a:ext cx="6324600" cy="276999"/>
          </a:xfrm>
          <a:prstGeom prst="rect">
            <a:avLst/>
          </a:prstGeom>
        </p:spPr>
        <p:txBody>
          <a:bodyPr wrap="square">
            <a:spAutoFit/>
          </a:bodyPr>
          <a:lstStyle/>
          <a:p>
            <a:pPr>
              <a:defRPr/>
            </a:pPr>
            <a:r>
              <a:rPr lang="en-US" sz="1200" dirty="0"/>
              <a:t>BRUSTEIN &amp; MANASEVIT, PLLC © 2017. All rights reserved.</a:t>
            </a:r>
          </a:p>
        </p:txBody>
      </p:sp>
    </p:spTree>
    <p:extLst>
      <p:ext uri="{BB962C8B-B14F-4D97-AF65-F5344CB8AC3E}">
        <p14:creationId xmlns:p14="http://schemas.microsoft.com/office/powerpoint/2010/main" val="3319569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Disposition of Supplies</a:t>
            </a:r>
            <a:br>
              <a:rPr lang="en-US" dirty="0"/>
            </a:br>
            <a:r>
              <a:rPr lang="en-US" dirty="0"/>
              <a:t>200.314 </a:t>
            </a:r>
          </a:p>
        </p:txBody>
      </p:sp>
      <p:sp>
        <p:nvSpPr>
          <p:cNvPr id="83971" name="Content Placeholder 2"/>
          <p:cNvSpPr>
            <a:spLocks noGrp="1"/>
          </p:cNvSpPr>
          <p:nvPr>
            <p:ph idx="1"/>
          </p:nvPr>
        </p:nvSpPr>
        <p:spPr>
          <a:xfrm>
            <a:off x="784169" y="2590800"/>
            <a:ext cx="7369231" cy="3429001"/>
          </a:xfrm>
        </p:spPr>
        <p:txBody>
          <a:bodyPr>
            <a:normAutofit/>
          </a:bodyPr>
          <a:lstStyle/>
          <a:p>
            <a:pPr marL="0" indent="0" eaLnBrk="1" hangingPunct="1">
              <a:buNone/>
            </a:pPr>
            <a:r>
              <a:rPr lang="en-US" altLang="en-US" dirty="0"/>
              <a:t>If there is a residual inventory of unused supplies exceeding $5,000 in total aggregate value upon termination or completion of the project or program and the supplies are not needed for any other federal award, must compensate the federal government for its share. </a:t>
            </a:r>
          </a:p>
        </p:txBody>
      </p:sp>
      <p:sp>
        <p:nvSpPr>
          <p:cNvPr id="6" name="Rectangle 5"/>
          <p:cNvSpPr/>
          <p:nvPr/>
        </p:nvSpPr>
        <p:spPr>
          <a:xfrm>
            <a:off x="784169" y="6445597"/>
            <a:ext cx="6324600" cy="276999"/>
          </a:xfrm>
          <a:prstGeom prst="rect">
            <a:avLst/>
          </a:prstGeom>
        </p:spPr>
        <p:txBody>
          <a:bodyPr wrap="square">
            <a:spAutoFit/>
          </a:bodyPr>
          <a:lstStyle/>
          <a:p>
            <a:pPr>
              <a:defRPr/>
            </a:pPr>
            <a:r>
              <a:rPr lang="en-US" sz="1200" dirty="0"/>
              <a:t>BRUSTEIN &amp; MANASEVIT, PLLC © 2017. All rights reserved.</a:t>
            </a:r>
          </a:p>
        </p:txBody>
      </p:sp>
    </p:spTree>
    <p:extLst>
      <p:ext uri="{BB962C8B-B14F-4D97-AF65-F5344CB8AC3E}">
        <p14:creationId xmlns:p14="http://schemas.microsoft.com/office/powerpoint/2010/main" val="36659122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381000" y="1676400"/>
            <a:ext cx="8382000" cy="1143000"/>
          </a:xfrm>
        </p:spPr>
        <p:txBody>
          <a:bodyPr/>
          <a:lstStyle/>
          <a:p>
            <a:pPr marL="0" indent="0" algn="ctr" eaLnBrk="1" hangingPunct="1">
              <a:buFont typeface="Wingdings 3" panose="05040102010807070707" pitchFamily="18" charset="2"/>
              <a:buNone/>
            </a:pPr>
            <a:r>
              <a:rPr lang="en-US" altLang="en-US" sz="3600" b="1" dirty="0"/>
              <a:t>Time and Effort</a:t>
            </a:r>
          </a:p>
        </p:txBody>
      </p:sp>
      <p:pic>
        <p:nvPicPr>
          <p:cNvPr id="81923"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819400"/>
            <a:ext cx="2817813"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984303" y="6400800"/>
            <a:ext cx="5104667" cy="279400"/>
          </a:xfrm>
        </p:spPr>
        <p:txBody>
          <a:bodyPr/>
          <a:lstStyle/>
          <a:p>
            <a:pPr>
              <a:defRPr/>
            </a:pPr>
            <a:r>
              <a:rPr lang="en-US" dirty="0"/>
              <a:t>Brustein &amp; Manasevit, PLLC © 2017. All rights reserved.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371600"/>
          </a:xfrm>
        </p:spPr>
        <p:txBody>
          <a:bodyPr>
            <a:normAutofit/>
          </a:bodyPr>
          <a:lstStyle/>
          <a:p>
            <a:pPr eaLnBrk="1" fontAlgn="auto" hangingPunct="1">
              <a:spcAft>
                <a:spcPts val="0"/>
              </a:spcAft>
              <a:defRPr/>
            </a:pPr>
            <a:r>
              <a:rPr lang="en-US" sz="2800" dirty="0">
                <a:latin typeface="+mn-lt"/>
              </a:rPr>
              <a:t>“Standards for Documentation of </a:t>
            </a:r>
            <a:br>
              <a:rPr lang="en-US" sz="2800" dirty="0">
                <a:latin typeface="+mn-lt"/>
              </a:rPr>
            </a:br>
            <a:r>
              <a:rPr lang="en-US" sz="2800" dirty="0">
                <a:latin typeface="+mn-lt"/>
              </a:rPr>
              <a:t>Personnel Expenses” § 200.430</a:t>
            </a:r>
          </a:p>
        </p:txBody>
      </p:sp>
      <p:sp>
        <p:nvSpPr>
          <p:cNvPr id="87043" name="Content Placeholder 7"/>
          <p:cNvSpPr>
            <a:spLocks noGrp="1"/>
          </p:cNvSpPr>
          <p:nvPr>
            <p:ph idx="1"/>
          </p:nvPr>
        </p:nvSpPr>
        <p:spPr>
          <a:xfrm>
            <a:off x="762000" y="2514600"/>
            <a:ext cx="7772400" cy="4800600"/>
          </a:xfrm>
        </p:spPr>
        <p:txBody>
          <a:bodyPr/>
          <a:lstStyle/>
          <a:p>
            <a:pPr eaLnBrk="1" hangingPunct="1">
              <a:spcBef>
                <a:spcPts val="0"/>
              </a:spcBef>
              <a:spcAft>
                <a:spcPts val="0"/>
              </a:spcAft>
            </a:pPr>
            <a:r>
              <a:rPr lang="en-US" altLang="en-US" dirty="0"/>
              <a:t>NEW: Charges for salaries must be based on records that </a:t>
            </a:r>
            <a:r>
              <a:rPr lang="en-US" altLang="en-US" i="1" u="sng" dirty="0"/>
              <a:t>accurately reflect</a:t>
            </a:r>
            <a:r>
              <a:rPr lang="en-US" altLang="en-US" i="1" dirty="0"/>
              <a:t> </a:t>
            </a:r>
            <a:r>
              <a:rPr lang="en-US" altLang="en-US" dirty="0"/>
              <a:t>the work performed</a:t>
            </a:r>
          </a:p>
          <a:p>
            <a:pPr marL="666750" lvl="1" indent="-342900" eaLnBrk="1" hangingPunct="1">
              <a:spcBef>
                <a:spcPts val="0"/>
              </a:spcBef>
              <a:spcAft>
                <a:spcPts val="0"/>
              </a:spcAft>
              <a:buFont typeface="Gill Sans MT"/>
              <a:buAutoNum type="arabicPeriod"/>
            </a:pPr>
            <a:r>
              <a:rPr lang="en-US" altLang="en-US" sz="2600" dirty="0">
                <a:solidFill>
                  <a:schemeClr val="tx1"/>
                </a:solidFill>
              </a:rPr>
              <a:t>Must be supported by a system of internal controls which provides </a:t>
            </a:r>
            <a:r>
              <a:rPr lang="en-US" altLang="en-US" sz="2600" i="1" u="sng" dirty="0">
                <a:solidFill>
                  <a:schemeClr val="tx1"/>
                </a:solidFill>
              </a:rPr>
              <a:t>reasonable assurance</a:t>
            </a:r>
            <a:r>
              <a:rPr lang="en-US" altLang="en-US" sz="2600" i="1" dirty="0">
                <a:solidFill>
                  <a:schemeClr val="tx1"/>
                </a:solidFill>
              </a:rPr>
              <a:t> </a:t>
            </a:r>
            <a:r>
              <a:rPr lang="en-US" altLang="en-US" sz="2600" dirty="0">
                <a:solidFill>
                  <a:schemeClr val="tx1"/>
                </a:solidFill>
              </a:rPr>
              <a:t>charges are accurate, allowable and properly allocated</a:t>
            </a:r>
          </a:p>
          <a:p>
            <a:pPr marL="666750" lvl="1" indent="-342900" eaLnBrk="1" hangingPunct="1">
              <a:spcBef>
                <a:spcPts val="0"/>
              </a:spcBef>
              <a:spcAft>
                <a:spcPts val="0"/>
              </a:spcAft>
              <a:buFont typeface="Gill Sans MT"/>
              <a:buAutoNum type="arabicPeriod"/>
            </a:pPr>
            <a:r>
              <a:rPr lang="en-US" altLang="en-US" sz="2600" dirty="0">
                <a:solidFill>
                  <a:schemeClr val="tx1"/>
                </a:solidFill>
              </a:rPr>
              <a:t>Be incorporated into official records</a:t>
            </a:r>
          </a:p>
          <a:p>
            <a:pPr marL="666750" lvl="1" indent="-342900" eaLnBrk="1" hangingPunct="1">
              <a:spcBef>
                <a:spcPts val="0"/>
              </a:spcBef>
              <a:spcAft>
                <a:spcPts val="0"/>
              </a:spcAft>
              <a:buFont typeface="Gill Sans MT"/>
              <a:buAutoNum type="arabicPeriod"/>
            </a:pPr>
            <a:r>
              <a:rPr lang="en-US" altLang="en-US" sz="2600" i="1" u="sng" dirty="0">
                <a:solidFill>
                  <a:schemeClr val="tx1"/>
                </a:solidFill>
              </a:rPr>
              <a:t>Reasonably reflect</a:t>
            </a:r>
            <a:r>
              <a:rPr lang="en-US" altLang="en-US" sz="2600" i="1" dirty="0">
                <a:solidFill>
                  <a:schemeClr val="tx1"/>
                </a:solidFill>
              </a:rPr>
              <a:t> </a:t>
            </a:r>
            <a:r>
              <a:rPr lang="en-US" altLang="en-US" sz="2600" dirty="0">
                <a:solidFill>
                  <a:schemeClr val="tx1"/>
                </a:solidFill>
              </a:rPr>
              <a:t>total activity for which employee is compensated</a:t>
            </a:r>
          </a:p>
          <a:p>
            <a:pPr lvl="2" eaLnBrk="1" hangingPunct="1">
              <a:spcBef>
                <a:spcPts val="0"/>
              </a:spcBef>
              <a:spcAft>
                <a:spcPts val="0"/>
              </a:spcAft>
              <a:buFont typeface="Wingdings" panose="05000000000000000000" pitchFamily="2" charset="2"/>
              <a:buChar char="§"/>
            </a:pPr>
            <a:r>
              <a:rPr lang="en-US" altLang="en-US" sz="2600" dirty="0"/>
              <a:t>Not to exceed 100%</a:t>
            </a:r>
          </a:p>
        </p:txBody>
      </p:sp>
      <p:sp>
        <p:nvSpPr>
          <p:cNvPr id="3" name="Footer Placeholder 2"/>
          <p:cNvSpPr>
            <a:spLocks noGrp="1"/>
          </p:cNvSpPr>
          <p:nvPr>
            <p:ph type="ftr" sz="quarter" idx="11"/>
          </p:nvPr>
        </p:nvSpPr>
        <p:spPr>
          <a:xfrm>
            <a:off x="533400" y="6551386"/>
            <a:ext cx="5104667" cy="279400"/>
          </a:xfrm>
        </p:spPr>
        <p:txBody>
          <a:bodyPr/>
          <a:lstStyle/>
          <a:p>
            <a:pPr>
              <a:defRPr/>
            </a:pPr>
            <a:r>
              <a:rPr lang="en-US" dirty="0"/>
              <a:t>Brustein &amp; Manasevit, PLLC © 2017. All rights reserved.</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229600" cy="990600"/>
          </a:xfrm>
        </p:spPr>
        <p:txBody>
          <a:bodyPr>
            <a:normAutofit fontScale="90000"/>
          </a:bodyPr>
          <a:lstStyle/>
          <a:p>
            <a:pPr eaLnBrk="1" fontAlgn="auto" hangingPunct="1">
              <a:spcAft>
                <a:spcPts val="0"/>
              </a:spcAft>
              <a:defRPr/>
            </a:pPr>
            <a:r>
              <a:rPr lang="en-US" dirty="0"/>
              <a:t>“Standards for Documentation of </a:t>
            </a:r>
            <a:br>
              <a:rPr lang="en-US" dirty="0"/>
            </a:br>
            <a:r>
              <a:rPr lang="en-US" dirty="0"/>
              <a:t>Personnel Expenses” § 200.430</a:t>
            </a:r>
          </a:p>
        </p:txBody>
      </p:sp>
      <p:sp>
        <p:nvSpPr>
          <p:cNvPr id="89091" name="Content Placeholder 7"/>
          <p:cNvSpPr>
            <a:spLocks noGrp="1"/>
          </p:cNvSpPr>
          <p:nvPr>
            <p:ph idx="1"/>
          </p:nvPr>
        </p:nvSpPr>
        <p:spPr>
          <a:xfrm>
            <a:off x="761999" y="2819400"/>
            <a:ext cx="7696201" cy="3048000"/>
          </a:xfrm>
        </p:spPr>
        <p:txBody>
          <a:bodyPr>
            <a:normAutofit fontScale="92500"/>
          </a:bodyPr>
          <a:lstStyle/>
          <a:p>
            <a:pPr marL="666750" lvl="1" indent="-342900" eaLnBrk="1" hangingPunct="1">
              <a:buFont typeface="Gill Sans MT"/>
              <a:buAutoNum type="arabicPeriod" startAt="4"/>
            </a:pPr>
            <a:r>
              <a:rPr lang="en-US" altLang="en-US" sz="2600" dirty="0">
                <a:solidFill>
                  <a:schemeClr val="tx1"/>
                </a:solidFill>
              </a:rPr>
              <a:t>Encompass all activities (federal and non-federal)</a:t>
            </a:r>
          </a:p>
          <a:p>
            <a:pPr marL="666750" lvl="1" indent="-342900" eaLnBrk="1" hangingPunct="1">
              <a:buFont typeface="Gill Sans MT"/>
              <a:buAutoNum type="arabicPeriod" startAt="4"/>
            </a:pPr>
            <a:r>
              <a:rPr lang="en-US" altLang="en-US" sz="2600" dirty="0">
                <a:solidFill>
                  <a:schemeClr val="tx1"/>
                </a:solidFill>
              </a:rPr>
              <a:t>Comply with established accounting polices and practices</a:t>
            </a:r>
          </a:p>
          <a:p>
            <a:pPr marL="666750" lvl="1" indent="-342900" eaLnBrk="1" hangingPunct="1">
              <a:buFont typeface="Gill Sans MT"/>
              <a:buAutoNum type="arabicPeriod" startAt="4"/>
            </a:pPr>
            <a:r>
              <a:rPr lang="en-US" altLang="en-US" sz="2600" dirty="0">
                <a:solidFill>
                  <a:schemeClr val="tx1"/>
                </a:solidFill>
              </a:rPr>
              <a:t>Support distribution among specific activities or cost objectives</a:t>
            </a:r>
          </a:p>
          <a:p>
            <a:pPr marL="666750" lvl="1" indent="-342900" eaLnBrk="1" hangingPunct="1">
              <a:buFont typeface="Gill Sans MT"/>
              <a:buAutoNum type="arabicPeriod" startAt="4"/>
            </a:pPr>
            <a:r>
              <a:rPr lang="en-US" altLang="en-US" sz="2600" dirty="0">
                <a:solidFill>
                  <a:schemeClr val="tx1"/>
                </a:solidFill>
              </a:rPr>
              <a:t>Budget estimates </a:t>
            </a:r>
            <a:r>
              <a:rPr lang="en-US" altLang="en-US" sz="2600" b="1" i="1" u="sng" dirty="0">
                <a:solidFill>
                  <a:schemeClr val="tx1"/>
                </a:solidFill>
              </a:rPr>
              <a:t>alone</a:t>
            </a:r>
            <a:r>
              <a:rPr lang="en-US" altLang="en-US" sz="2600" dirty="0">
                <a:solidFill>
                  <a:schemeClr val="tx1"/>
                </a:solidFill>
              </a:rPr>
              <a:t> do not qualify as support for charges to federal awards </a:t>
            </a:r>
          </a:p>
        </p:txBody>
      </p:sp>
      <p:sp>
        <p:nvSpPr>
          <p:cNvPr id="3" name="Footer Placeholder 2"/>
          <p:cNvSpPr>
            <a:spLocks noGrp="1"/>
          </p:cNvSpPr>
          <p:nvPr>
            <p:ph type="ftr" sz="quarter" idx="11"/>
          </p:nvPr>
        </p:nvSpPr>
        <p:spPr>
          <a:xfrm>
            <a:off x="1143000" y="6400800"/>
            <a:ext cx="5104667" cy="279400"/>
          </a:xfrm>
        </p:spPr>
        <p:txBody>
          <a:bodyPr/>
          <a:lstStyle/>
          <a:p>
            <a:pPr>
              <a:defRPr/>
            </a:pPr>
            <a:r>
              <a:rPr lang="en-US" dirty="0"/>
              <a:t>Brustein &amp; Manasevit, PLLC © 2017. All rights reserved.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a:defRPr/>
            </a:pPr>
            <a:r>
              <a:rPr lang="en-US" dirty="0"/>
              <a:t>“Standards for Documentation of </a:t>
            </a:r>
            <a:br>
              <a:rPr lang="en-US" dirty="0"/>
            </a:br>
            <a:r>
              <a:rPr lang="en-US" dirty="0"/>
              <a:t>Personnel Expenses” § 200.430</a:t>
            </a:r>
          </a:p>
        </p:txBody>
      </p:sp>
      <p:sp>
        <p:nvSpPr>
          <p:cNvPr id="57347" name="Content Placeholder 2"/>
          <p:cNvSpPr>
            <a:spLocks noGrp="1"/>
          </p:cNvSpPr>
          <p:nvPr>
            <p:ph idx="1"/>
          </p:nvPr>
        </p:nvSpPr>
        <p:spPr>
          <a:xfrm>
            <a:off x="741218" y="2600036"/>
            <a:ext cx="7564582" cy="4216400"/>
          </a:xfrm>
        </p:spPr>
        <p:txBody>
          <a:bodyPr/>
          <a:lstStyle/>
          <a:p>
            <a:pPr>
              <a:buFont typeface="Wingdings" panose="05000000000000000000" pitchFamily="2" charset="2"/>
              <a:buChar char="§"/>
            </a:pPr>
            <a:r>
              <a:rPr lang="en-US" altLang="en-US" sz="2800" dirty="0">
                <a:solidFill>
                  <a:srgbClr val="C00000"/>
                </a:solidFill>
              </a:rPr>
              <a:t>NEW: </a:t>
            </a:r>
            <a:r>
              <a:rPr lang="en-US" altLang="en-US" sz="2800" dirty="0"/>
              <a:t>If records meet the standards: the non-federal entity </a:t>
            </a:r>
            <a:r>
              <a:rPr lang="en-US" altLang="en-US" sz="2800" b="1" i="1" dirty="0"/>
              <a:t>will NOT be required to provide additional support or documentation for the work performed  </a:t>
            </a:r>
            <a:r>
              <a:rPr lang="en-US" sz="2800" dirty="0"/>
              <a:t>§ </a:t>
            </a:r>
            <a:r>
              <a:rPr lang="en-US" altLang="en-US" sz="2800" dirty="0"/>
              <a:t>200.430(</a:t>
            </a:r>
            <a:r>
              <a:rPr lang="en-US" altLang="en-US" sz="2800" dirty="0" err="1"/>
              <a:t>i</a:t>
            </a:r>
            <a:r>
              <a:rPr lang="en-US" altLang="en-US" sz="2800" dirty="0"/>
              <a:t>)(2)</a:t>
            </a:r>
          </a:p>
          <a:p>
            <a:pPr>
              <a:buFont typeface="Wingdings" panose="05000000000000000000" pitchFamily="2" charset="2"/>
              <a:buChar char="§"/>
            </a:pPr>
            <a:r>
              <a:rPr lang="en-US" altLang="en-US" sz="2800" b="1" u="sng" dirty="0"/>
              <a:t>BUT</a:t>
            </a:r>
            <a:r>
              <a:rPr lang="en-US" altLang="en-US" sz="2800" dirty="0"/>
              <a:t>, if “records” of grantee do not meet new standards, ED may require PARs  </a:t>
            </a:r>
            <a:r>
              <a:rPr lang="en-US" sz="2800" dirty="0"/>
              <a:t>§ </a:t>
            </a:r>
            <a:r>
              <a:rPr lang="en-US" altLang="en-US" sz="2800" dirty="0"/>
              <a:t>200.430(i)(8)</a:t>
            </a:r>
          </a:p>
          <a:p>
            <a:pPr lvl="1" eaLnBrk="1" hangingPunct="1">
              <a:buFont typeface="Wingdings" panose="05000000000000000000" pitchFamily="2" charset="2"/>
              <a:buChar char="§"/>
            </a:pPr>
            <a:r>
              <a:rPr lang="en-US" altLang="en-US" sz="2400" dirty="0" err="1">
                <a:solidFill>
                  <a:schemeClr val="tx1"/>
                </a:solidFill>
              </a:rPr>
              <a:t>PARs</a:t>
            </a:r>
            <a:r>
              <a:rPr lang="en-US" altLang="en-US" sz="2400" dirty="0">
                <a:solidFill>
                  <a:schemeClr val="tx1"/>
                </a:solidFill>
              </a:rPr>
              <a:t> are not defined!!</a:t>
            </a:r>
          </a:p>
        </p:txBody>
      </p:sp>
      <p:sp>
        <p:nvSpPr>
          <p:cNvPr id="5" name="Footer Placeholder 4"/>
          <p:cNvSpPr>
            <a:spLocks noGrp="1"/>
          </p:cNvSpPr>
          <p:nvPr>
            <p:ph type="ftr" sz="quarter" idx="11"/>
          </p:nvPr>
        </p:nvSpPr>
        <p:spPr>
          <a:xfrm>
            <a:off x="914400" y="6562271"/>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7756321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57943" y="762000"/>
            <a:ext cx="5410200" cy="4330338"/>
          </a:xfrm>
        </p:spPr>
        <p:txBody>
          <a:bodyPr>
            <a:normAutofit/>
          </a:bodyPr>
          <a:lstStyle/>
          <a:p>
            <a:pPr marL="0" indent="0" algn="ctr">
              <a:buNone/>
            </a:pPr>
            <a:r>
              <a:rPr lang="en-US" sz="3200" dirty="0">
                <a:solidFill>
                  <a:schemeClr val="tx1"/>
                </a:solidFill>
                <a:latin typeface="Franklin Gothic Medium" panose="020B0603020102020204" pitchFamily="34" charset="0"/>
              </a:rPr>
              <a:t>The Association of Education Federal </a:t>
            </a:r>
            <a:r>
              <a:rPr lang="en-US" sz="3200" dirty="0">
                <a:latin typeface="Franklin Gothic Medium" panose="020B0603020102020204" pitchFamily="34" charset="0"/>
              </a:rPr>
              <a:t>Finance Administrator's (</a:t>
            </a:r>
            <a:r>
              <a:rPr lang="en-US" sz="3200" dirty="0">
                <a:solidFill>
                  <a:schemeClr val="tx1"/>
                </a:solidFill>
                <a:latin typeface="Franklin Gothic Medium" panose="020B0603020102020204" pitchFamily="34" charset="0"/>
              </a:rPr>
              <a:t>AEFFA) Proposals for </a:t>
            </a:r>
            <a:br>
              <a:rPr lang="en-US" sz="3200" dirty="0">
                <a:solidFill>
                  <a:schemeClr val="tx1"/>
                </a:solidFill>
                <a:latin typeface="Franklin Gothic Medium" panose="020B0603020102020204" pitchFamily="34" charset="0"/>
              </a:rPr>
            </a:br>
            <a:r>
              <a:rPr lang="en-US" sz="3200" dirty="0">
                <a:solidFill>
                  <a:schemeClr val="tx1"/>
                </a:solidFill>
                <a:latin typeface="Franklin Gothic Medium" panose="020B0603020102020204" pitchFamily="34" charset="0"/>
              </a:rPr>
              <a:t>New Time and Effort Systems</a:t>
            </a:r>
            <a:br>
              <a:rPr lang="en-US" sz="3200" dirty="0">
                <a:solidFill>
                  <a:schemeClr val="tx1"/>
                </a:solidFill>
                <a:latin typeface="Franklin Gothic Medium" panose="020B0603020102020204" pitchFamily="34" charset="0"/>
              </a:rPr>
            </a:br>
            <a:r>
              <a:rPr lang="en-US" sz="3200" dirty="0">
                <a:solidFill>
                  <a:schemeClr val="tx1"/>
                </a:solidFill>
                <a:latin typeface="Franklin Gothic Medium" panose="020B0603020102020204" pitchFamily="34" charset="0"/>
              </a:rPr>
              <a:t>June 15, 2016</a:t>
            </a:r>
            <a:endParaRPr lang="en-US" sz="3200" dirty="0"/>
          </a:p>
        </p:txBody>
      </p:sp>
      <p:sp>
        <p:nvSpPr>
          <p:cNvPr id="8" name="Text Placeholder 7"/>
          <p:cNvSpPr>
            <a:spLocks noGrp="1"/>
          </p:cNvSpPr>
          <p:nvPr>
            <p:ph type="body" sz="half" idx="2"/>
          </p:nvPr>
        </p:nvSpPr>
        <p:spPr>
          <a:xfrm>
            <a:off x="243445" y="4581453"/>
            <a:ext cx="5943600" cy="1326569"/>
          </a:xfrm>
        </p:spPr>
        <p:txBody>
          <a:bodyPr>
            <a:normAutofit/>
          </a:bodyPr>
          <a:lstStyle/>
          <a:p>
            <a:pPr algn="ctr"/>
            <a:r>
              <a:rPr lang="en-US" sz="2800" b="1" dirty="0">
                <a:solidFill>
                  <a:schemeClr val="tx1"/>
                </a:solidFill>
              </a:rPr>
              <a:t>Located at: </a:t>
            </a:r>
            <a:r>
              <a:rPr lang="en-US" sz="2800" b="1" dirty="0">
                <a:solidFill>
                  <a:schemeClr val="tx1"/>
                </a:solidFill>
                <a:hlinkClick r:id="rId2"/>
              </a:rPr>
              <a:t>www.bruman.com/resources/</a:t>
            </a:r>
            <a:r>
              <a:rPr lang="en-US" sz="2800" b="1" dirty="0">
                <a:solidFill>
                  <a:schemeClr val="tx1"/>
                </a:solidFill>
              </a:rPr>
              <a:t> </a:t>
            </a:r>
          </a:p>
        </p:txBody>
      </p:sp>
      <p:pic>
        <p:nvPicPr>
          <p:cNvPr id="9" name="Picture 8" descr="money money money"/>
          <p:cNvPicPr>
            <a:picLocks noChangeAspect="1"/>
          </p:cNvPicPr>
          <p:nvPr/>
        </p:nvPicPr>
        <p:blipFill>
          <a:blip r:embed="rId3"/>
          <a:stretch>
            <a:fillRect/>
          </a:stretch>
        </p:blipFill>
        <p:spPr>
          <a:xfrm>
            <a:off x="6400800" y="1143000"/>
            <a:ext cx="2150134" cy="2222206"/>
          </a:xfrm>
          <a:prstGeom prst="rect">
            <a:avLst/>
          </a:prstGeom>
        </p:spPr>
      </p:pic>
      <p:sp>
        <p:nvSpPr>
          <p:cNvPr id="2" name="Footer Placeholder 1">
            <a:extLst>
              <a:ext uri="{FF2B5EF4-FFF2-40B4-BE49-F238E27FC236}">
                <a16:creationId xmlns:a16="http://schemas.microsoft.com/office/drawing/2014/main" id="{549DC9D2-DBEF-40AD-8F90-615B5E30666D}"/>
              </a:ext>
            </a:extLst>
          </p:cNvPr>
          <p:cNvSpPr>
            <a:spLocks noGrp="1"/>
          </p:cNvSpPr>
          <p:nvPr>
            <p:ph type="ftr" sz="quarter" idx="11"/>
          </p:nvPr>
        </p:nvSpPr>
        <p:spPr/>
        <p:txBody>
          <a:bodyPr/>
          <a:lstStyle/>
          <a:p>
            <a:pPr>
              <a:defRPr/>
            </a:pPr>
            <a:r>
              <a:rPr lang="en-US"/>
              <a:t>Brustein &amp; Manasevit, PLLC © 2017. All rights reserved.</a:t>
            </a:r>
          </a:p>
        </p:txBody>
      </p:sp>
    </p:spTree>
    <p:extLst>
      <p:ext uri="{BB962C8B-B14F-4D97-AF65-F5344CB8AC3E}">
        <p14:creationId xmlns:p14="http://schemas.microsoft.com/office/powerpoint/2010/main" val="233387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78678" y="1245511"/>
            <a:ext cx="8340213" cy="923007"/>
          </a:xfrm>
        </p:spPr>
        <p:txBody>
          <a:bodyPr>
            <a:normAutofit/>
          </a:bodyPr>
          <a:lstStyle/>
          <a:p>
            <a:pPr>
              <a:defRPr/>
            </a:pPr>
            <a:r>
              <a:rPr lang="en-US" sz="4400" dirty="0" err="1">
                <a:solidFill>
                  <a:schemeClr val="tx1"/>
                </a:solidFill>
                <a:latin typeface="Franklin Gothic Medium" panose="020B0603020102020204" pitchFamily="34" charset="0"/>
              </a:rPr>
              <a:t>AEFFA</a:t>
            </a:r>
            <a:r>
              <a:rPr lang="en-US" sz="4400" dirty="0">
                <a:solidFill>
                  <a:schemeClr val="tx1"/>
                </a:solidFill>
                <a:latin typeface="Franklin Gothic Medium" panose="020B0603020102020204" pitchFamily="34" charset="0"/>
              </a:rPr>
              <a:t> Proposed </a:t>
            </a:r>
            <a:r>
              <a:rPr lang="en-US" sz="4400" dirty="0" err="1">
                <a:solidFill>
                  <a:schemeClr val="tx1"/>
                </a:solidFill>
                <a:latin typeface="Franklin Gothic Medium" panose="020B0603020102020204" pitchFamily="34" charset="0"/>
              </a:rPr>
              <a:t>T&amp;E</a:t>
            </a:r>
            <a:r>
              <a:rPr lang="en-US" sz="4400" dirty="0">
                <a:solidFill>
                  <a:schemeClr val="tx1"/>
                </a:solidFill>
                <a:latin typeface="Franklin Gothic Medium" panose="020B0603020102020204" pitchFamily="34" charset="0"/>
              </a:rPr>
              <a:t> Flexibility</a:t>
            </a:r>
          </a:p>
        </p:txBody>
      </p:sp>
      <p:sp>
        <p:nvSpPr>
          <p:cNvPr id="30723" name="Rectangle 3"/>
          <p:cNvSpPr>
            <a:spLocks noGrp="1" noChangeArrowheads="1"/>
          </p:cNvSpPr>
          <p:nvPr>
            <p:ph idx="1"/>
          </p:nvPr>
        </p:nvSpPr>
        <p:spPr>
          <a:xfrm>
            <a:off x="914399" y="2383627"/>
            <a:ext cx="6961473" cy="3198083"/>
          </a:xfrm>
        </p:spPr>
        <p:txBody>
          <a:bodyPr rtlCol="0">
            <a:normAutofit fontScale="92500"/>
          </a:bodyPr>
          <a:lstStyle/>
          <a:p>
            <a:pPr marL="518922" indent="-457200">
              <a:buFont typeface="+mj-lt"/>
              <a:buAutoNum type="arabicPeriod"/>
              <a:defRPr/>
            </a:pPr>
            <a:r>
              <a:rPr lang="en-US" sz="2400" dirty="0">
                <a:latin typeface="Franklin Gothic Medium" panose="020B0603020102020204" pitchFamily="34" charset="0"/>
              </a:rPr>
              <a:t>Certification of Actual Time Worked</a:t>
            </a:r>
          </a:p>
          <a:p>
            <a:pPr marL="518922" indent="-457200">
              <a:buFont typeface="+mj-lt"/>
              <a:buAutoNum type="arabicPeriod"/>
              <a:defRPr/>
            </a:pPr>
            <a:r>
              <a:rPr lang="en-US" sz="2400" dirty="0">
                <a:latin typeface="Franklin Gothic Medium" panose="020B0603020102020204" pitchFamily="34" charset="0"/>
              </a:rPr>
              <a:t>Blanket Certification</a:t>
            </a:r>
          </a:p>
          <a:p>
            <a:pPr marL="518922" indent="-457200">
              <a:buAutoNum type="arabicPeriod"/>
              <a:defRPr/>
            </a:pPr>
            <a:r>
              <a:rPr lang="en-US" sz="2400" dirty="0">
                <a:solidFill>
                  <a:schemeClr val="tx1"/>
                </a:solidFill>
                <a:latin typeface="Franklin Gothic Medium" panose="020B0603020102020204" pitchFamily="34" charset="0"/>
              </a:rPr>
              <a:t>Official Record of Employee Activities</a:t>
            </a:r>
          </a:p>
          <a:p>
            <a:pPr marL="518922" indent="-457200">
              <a:buAutoNum type="arabicPeriod"/>
              <a:defRPr/>
            </a:pPr>
            <a:r>
              <a:rPr lang="en-US" sz="2400" dirty="0">
                <a:solidFill>
                  <a:schemeClr val="tx1"/>
                </a:solidFill>
                <a:latin typeface="Franklin Gothic Medium" panose="020B0603020102020204" pitchFamily="34" charset="0"/>
              </a:rPr>
              <a:t>Electronic Submissions/Approvals</a:t>
            </a:r>
          </a:p>
          <a:p>
            <a:pPr marL="518922" indent="-457200">
              <a:buAutoNum type="arabicPeriod"/>
              <a:defRPr/>
            </a:pPr>
            <a:r>
              <a:rPr lang="en-US" sz="2400" dirty="0">
                <a:solidFill>
                  <a:schemeClr val="tx1"/>
                </a:solidFill>
                <a:latin typeface="Franklin Gothic Medium" panose="020B0603020102020204" pitchFamily="34" charset="0"/>
              </a:rPr>
              <a:t>Roll-up Time and Effort Tracking</a:t>
            </a:r>
          </a:p>
          <a:p>
            <a:pPr marL="518922" indent="-457200">
              <a:buAutoNum type="arabicPeriod"/>
              <a:defRPr/>
            </a:pPr>
            <a:r>
              <a:rPr lang="en-US" sz="2400" dirty="0">
                <a:solidFill>
                  <a:schemeClr val="tx1"/>
                </a:solidFill>
                <a:latin typeface="Franklin Gothic Medium" panose="020B0603020102020204" pitchFamily="34" charset="0"/>
              </a:rPr>
              <a:t>Allocation of Effort Using a Basis Other than Time</a:t>
            </a:r>
          </a:p>
          <a:p>
            <a:pPr marL="354330" lvl="1" indent="0">
              <a:buNone/>
              <a:defRPr/>
            </a:pPr>
            <a:endParaRPr lang="en-US" sz="2000" b="1" dirty="0">
              <a:latin typeface="Franklin Gothic Medium" panose="020B0603020102020204" pitchFamily="34" charset="0"/>
            </a:endParaRPr>
          </a:p>
        </p:txBody>
      </p:sp>
      <p:sp>
        <p:nvSpPr>
          <p:cNvPr id="7" name="Rectangle 6"/>
          <p:cNvSpPr/>
          <p:nvPr/>
        </p:nvSpPr>
        <p:spPr>
          <a:xfrm>
            <a:off x="784169" y="6445597"/>
            <a:ext cx="6324600" cy="276999"/>
          </a:xfrm>
          <a:prstGeom prst="rect">
            <a:avLst/>
          </a:prstGeom>
        </p:spPr>
        <p:txBody>
          <a:bodyPr wrap="square">
            <a:spAutoFit/>
          </a:bodyPr>
          <a:lstStyle/>
          <a:p>
            <a:pPr>
              <a:defRPr/>
            </a:pPr>
            <a:r>
              <a:rPr lang="en-US" sz="1200" dirty="0"/>
              <a:t>BRUSTEIN &amp; MANASEVIT, PLLC © 2017. All rights reserved.</a:t>
            </a:r>
          </a:p>
        </p:txBody>
      </p:sp>
    </p:spTree>
    <p:extLst>
      <p:ext uri="{BB962C8B-B14F-4D97-AF65-F5344CB8AC3E}">
        <p14:creationId xmlns:p14="http://schemas.microsoft.com/office/powerpoint/2010/main" val="8380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down)">
                                      <p:cBhvr>
                                        <p:cTn id="7" dur="580">
                                          <p:stCondLst>
                                            <p:cond delay="0"/>
                                          </p:stCondLst>
                                        </p:cTn>
                                        <p:tgtEl>
                                          <p:spTgt spid="30723">
                                            <p:txEl>
                                              <p:pRg st="0" end="0"/>
                                            </p:txEl>
                                          </p:spTgt>
                                        </p:tgtEl>
                                      </p:cBhvr>
                                    </p:animEffect>
                                    <p:anim calcmode="lin" valueType="num">
                                      <p:cBhvr>
                                        <p:cTn id="8" dur="1822" tmFilter="0,0; 0.14,0.36; 0.43,0.73; 0.71,0.91; 1.0,1.0">
                                          <p:stCondLst>
                                            <p:cond delay="0"/>
                                          </p:stCondLst>
                                        </p:cTn>
                                        <p:tgtEl>
                                          <p:spTgt spid="3072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2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2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2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23">
                                            <p:txEl>
                                              <p:pRg st="0" end="0"/>
                                            </p:txEl>
                                          </p:spTgt>
                                        </p:tgtEl>
                                      </p:cBhvr>
                                      <p:to x="100000" y="60000"/>
                                    </p:animScale>
                                    <p:animScale>
                                      <p:cBhvr>
                                        <p:cTn id="14" dur="166" decel="50000">
                                          <p:stCondLst>
                                            <p:cond delay="676"/>
                                          </p:stCondLst>
                                        </p:cTn>
                                        <p:tgtEl>
                                          <p:spTgt spid="30723">
                                            <p:txEl>
                                              <p:pRg st="0" end="0"/>
                                            </p:txEl>
                                          </p:spTgt>
                                        </p:tgtEl>
                                      </p:cBhvr>
                                      <p:to x="100000" y="100000"/>
                                    </p:animScale>
                                    <p:animScale>
                                      <p:cBhvr>
                                        <p:cTn id="15" dur="26">
                                          <p:stCondLst>
                                            <p:cond delay="1312"/>
                                          </p:stCondLst>
                                        </p:cTn>
                                        <p:tgtEl>
                                          <p:spTgt spid="30723">
                                            <p:txEl>
                                              <p:pRg st="0" end="0"/>
                                            </p:txEl>
                                          </p:spTgt>
                                        </p:tgtEl>
                                      </p:cBhvr>
                                      <p:to x="100000" y="80000"/>
                                    </p:animScale>
                                    <p:animScale>
                                      <p:cBhvr>
                                        <p:cTn id="16" dur="166" decel="50000">
                                          <p:stCondLst>
                                            <p:cond delay="1338"/>
                                          </p:stCondLst>
                                        </p:cTn>
                                        <p:tgtEl>
                                          <p:spTgt spid="30723">
                                            <p:txEl>
                                              <p:pRg st="0" end="0"/>
                                            </p:txEl>
                                          </p:spTgt>
                                        </p:tgtEl>
                                      </p:cBhvr>
                                      <p:to x="100000" y="100000"/>
                                    </p:animScale>
                                    <p:animScale>
                                      <p:cBhvr>
                                        <p:cTn id="17" dur="26">
                                          <p:stCondLst>
                                            <p:cond delay="1642"/>
                                          </p:stCondLst>
                                        </p:cTn>
                                        <p:tgtEl>
                                          <p:spTgt spid="30723">
                                            <p:txEl>
                                              <p:pRg st="0" end="0"/>
                                            </p:txEl>
                                          </p:spTgt>
                                        </p:tgtEl>
                                      </p:cBhvr>
                                      <p:to x="100000" y="90000"/>
                                    </p:animScale>
                                    <p:animScale>
                                      <p:cBhvr>
                                        <p:cTn id="18" dur="166" decel="50000">
                                          <p:stCondLst>
                                            <p:cond delay="1668"/>
                                          </p:stCondLst>
                                        </p:cTn>
                                        <p:tgtEl>
                                          <p:spTgt spid="30723">
                                            <p:txEl>
                                              <p:pRg st="0" end="0"/>
                                            </p:txEl>
                                          </p:spTgt>
                                        </p:tgtEl>
                                      </p:cBhvr>
                                      <p:to x="100000" y="100000"/>
                                    </p:animScale>
                                    <p:animScale>
                                      <p:cBhvr>
                                        <p:cTn id="19" dur="26">
                                          <p:stCondLst>
                                            <p:cond delay="1808"/>
                                          </p:stCondLst>
                                        </p:cTn>
                                        <p:tgtEl>
                                          <p:spTgt spid="30723">
                                            <p:txEl>
                                              <p:pRg st="0" end="0"/>
                                            </p:txEl>
                                          </p:spTgt>
                                        </p:tgtEl>
                                      </p:cBhvr>
                                      <p:to x="100000" y="95000"/>
                                    </p:animScale>
                                    <p:animScale>
                                      <p:cBhvr>
                                        <p:cTn id="20" dur="166" decel="50000">
                                          <p:stCondLst>
                                            <p:cond delay="1834"/>
                                          </p:stCondLst>
                                        </p:cTn>
                                        <p:tgtEl>
                                          <p:spTgt spid="3072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0723">
                                            <p:txEl>
                                              <p:pRg st="1" end="1"/>
                                            </p:txEl>
                                          </p:spTgt>
                                        </p:tgtEl>
                                        <p:attrNameLst>
                                          <p:attrName>style.visibility</p:attrName>
                                        </p:attrNameLst>
                                      </p:cBhvr>
                                      <p:to>
                                        <p:strVal val="visible"/>
                                      </p:to>
                                    </p:set>
                                    <p:animEffect transition="in" filter="wipe(down)">
                                      <p:cBhvr>
                                        <p:cTn id="25" dur="580">
                                          <p:stCondLst>
                                            <p:cond delay="0"/>
                                          </p:stCondLst>
                                        </p:cTn>
                                        <p:tgtEl>
                                          <p:spTgt spid="30723">
                                            <p:txEl>
                                              <p:pRg st="1" end="1"/>
                                            </p:txEl>
                                          </p:spTgt>
                                        </p:tgtEl>
                                      </p:cBhvr>
                                    </p:animEffect>
                                    <p:anim calcmode="lin" valueType="num">
                                      <p:cBhvr>
                                        <p:cTn id="26" dur="1822" tmFilter="0,0; 0.14,0.36; 0.43,0.73; 0.71,0.91; 1.0,1.0">
                                          <p:stCondLst>
                                            <p:cond delay="0"/>
                                          </p:stCondLst>
                                        </p:cTn>
                                        <p:tgtEl>
                                          <p:spTgt spid="3072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2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2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2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2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23">
                                            <p:txEl>
                                              <p:pRg st="1" end="1"/>
                                            </p:txEl>
                                          </p:spTgt>
                                        </p:tgtEl>
                                      </p:cBhvr>
                                      <p:to x="100000" y="60000"/>
                                    </p:animScale>
                                    <p:animScale>
                                      <p:cBhvr>
                                        <p:cTn id="32" dur="166" decel="50000">
                                          <p:stCondLst>
                                            <p:cond delay="676"/>
                                          </p:stCondLst>
                                        </p:cTn>
                                        <p:tgtEl>
                                          <p:spTgt spid="30723">
                                            <p:txEl>
                                              <p:pRg st="1" end="1"/>
                                            </p:txEl>
                                          </p:spTgt>
                                        </p:tgtEl>
                                      </p:cBhvr>
                                      <p:to x="100000" y="100000"/>
                                    </p:animScale>
                                    <p:animScale>
                                      <p:cBhvr>
                                        <p:cTn id="33" dur="26">
                                          <p:stCondLst>
                                            <p:cond delay="1312"/>
                                          </p:stCondLst>
                                        </p:cTn>
                                        <p:tgtEl>
                                          <p:spTgt spid="30723">
                                            <p:txEl>
                                              <p:pRg st="1" end="1"/>
                                            </p:txEl>
                                          </p:spTgt>
                                        </p:tgtEl>
                                      </p:cBhvr>
                                      <p:to x="100000" y="80000"/>
                                    </p:animScale>
                                    <p:animScale>
                                      <p:cBhvr>
                                        <p:cTn id="34" dur="166" decel="50000">
                                          <p:stCondLst>
                                            <p:cond delay="1338"/>
                                          </p:stCondLst>
                                        </p:cTn>
                                        <p:tgtEl>
                                          <p:spTgt spid="30723">
                                            <p:txEl>
                                              <p:pRg st="1" end="1"/>
                                            </p:txEl>
                                          </p:spTgt>
                                        </p:tgtEl>
                                      </p:cBhvr>
                                      <p:to x="100000" y="100000"/>
                                    </p:animScale>
                                    <p:animScale>
                                      <p:cBhvr>
                                        <p:cTn id="35" dur="26">
                                          <p:stCondLst>
                                            <p:cond delay="1642"/>
                                          </p:stCondLst>
                                        </p:cTn>
                                        <p:tgtEl>
                                          <p:spTgt spid="30723">
                                            <p:txEl>
                                              <p:pRg st="1" end="1"/>
                                            </p:txEl>
                                          </p:spTgt>
                                        </p:tgtEl>
                                      </p:cBhvr>
                                      <p:to x="100000" y="90000"/>
                                    </p:animScale>
                                    <p:animScale>
                                      <p:cBhvr>
                                        <p:cTn id="36" dur="166" decel="50000">
                                          <p:stCondLst>
                                            <p:cond delay="1668"/>
                                          </p:stCondLst>
                                        </p:cTn>
                                        <p:tgtEl>
                                          <p:spTgt spid="30723">
                                            <p:txEl>
                                              <p:pRg st="1" end="1"/>
                                            </p:txEl>
                                          </p:spTgt>
                                        </p:tgtEl>
                                      </p:cBhvr>
                                      <p:to x="100000" y="100000"/>
                                    </p:animScale>
                                    <p:animScale>
                                      <p:cBhvr>
                                        <p:cTn id="37" dur="26">
                                          <p:stCondLst>
                                            <p:cond delay="1808"/>
                                          </p:stCondLst>
                                        </p:cTn>
                                        <p:tgtEl>
                                          <p:spTgt spid="30723">
                                            <p:txEl>
                                              <p:pRg st="1" end="1"/>
                                            </p:txEl>
                                          </p:spTgt>
                                        </p:tgtEl>
                                      </p:cBhvr>
                                      <p:to x="100000" y="95000"/>
                                    </p:animScale>
                                    <p:animScale>
                                      <p:cBhvr>
                                        <p:cTn id="38" dur="166" decel="50000">
                                          <p:stCondLst>
                                            <p:cond delay="1834"/>
                                          </p:stCondLst>
                                        </p:cTn>
                                        <p:tgtEl>
                                          <p:spTgt spid="3072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0723">
                                            <p:txEl>
                                              <p:pRg st="2" end="2"/>
                                            </p:txEl>
                                          </p:spTgt>
                                        </p:tgtEl>
                                        <p:attrNameLst>
                                          <p:attrName>style.visibility</p:attrName>
                                        </p:attrNameLst>
                                      </p:cBhvr>
                                      <p:to>
                                        <p:strVal val="visible"/>
                                      </p:to>
                                    </p:set>
                                    <p:animEffect transition="in" filter="wipe(down)">
                                      <p:cBhvr>
                                        <p:cTn id="43" dur="580">
                                          <p:stCondLst>
                                            <p:cond delay="0"/>
                                          </p:stCondLst>
                                        </p:cTn>
                                        <p:tgtEl>
                                          <p:spTgt spid="30723">
                                            <p:txEl>
                                              <p:pRg st="2" end="2"/>
                                            </p:txEl>
                                          </p:spTgt>
                                        </p:tgtEl>
                                      </p:cBhvr>
                                    </p:animEffect>
                                    <p:anim calcmode="lin" valueType="num">
                                      <p:cBhvr>
                                        <p:cTn id="44" dur="1822" tmFilter="0,0; 0.14,0.36; 0.43,0.73; 0.71,0.91; 1.0,1.0">
                                          <p:stCondLst>
                                            <p:cond delay="0"/>
                                          </p:stCondLst>
                                        </p:cTn>
                                        <p:tgtEl>
                                          <p:spTgt spid="3072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072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072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072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072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0723">
                                            <p:txEl>
                                              <p:pRg st="2" end="2"/>
                                            </p:txEl>
                                          </p:spTgt>
                                        </p:tgtEl>
                                      </p:cBhvr>
                                      <p:to x="100000" y="60000"/>
                                    </p:animScale>
                                    <p:animScale>
                                      <p:cBhvr>
                                        <p:cTn id="50" dur="166" decel="50000">
                                          <p:stCondLst>
                                            <p:cond delay="676"/>
                                          </p:stCondLst>
                                        </p:cTn>
                                        <p:tgtEl>
                                          <p:spTgt spid="30723">
                                            <p:txEl>
                                              <p:pRg st="2" end="2"/>
                                            </p:txEl>
                                          </p:spTgt>
                                        </p:tgtEl>
                                      </p:cBhvr>
                                      <p:to x="100000" y="100000"/>
                                    </p:animScale>
                                    <p:animScale>
                                      <p:cBhvr>
                                        <p:cTn id="51" dur="26">
                                          <p:stCondLst>
                                            <p:cond delay="1312"/>
                                          </p:stCondLst>
                                        </p:cTn>
                                        <p:tgtEl>
                                          <p:spTgt spid="30723">
                                            <p:txEl>
                                              <p:pRg st="2" end="2"/>
                                            </p:txEl>
                                          </p:spTgt>
                                        </p:tgtEl>
                                      </p:cBhvr>
                                      <p:to x="100000" y="80000"/>
                                    </p:animScale>
                                    <p:animScale>
                                      <p:cBhvr>
                                        <p:cTn id="52" dur="166" decel="50000">
                                          <p:stCondLst>
                                            <p:cond delay="1338"/>
                                          </p:stCondLst>
                                        </p:cTn>
                                        <p:tgtEl>
                                          <p:spTgt spid="30723">
                                            <p:txEl>
                                              <p:pRg st="2" end="2"/>
                                            </p:txEl>
                                          </p:spTgt>
                                        </p:tgtEl>
                                      </p:cBhvr>
                                      <p:to x="100000" y="100000"/>
                                    </p:animScale>
                                    <p:animScale>
                                      <p:cBhvr>
                                        <p:cTn id="53" dur="26">
                                          <p:stCondLst>
                                            <p:cond delay="1642"/>
                                          </p:stCondLst>
                                        </p:cTn>
                                        <p:tgtEl>
                                          <p:spTgt spid="30723">
                                            <p:txEl>
                                              <p:pRg st="2" end="2"/>
                                            </p:txEl>
                                          </p:spTgt>
                                        </p:tgtEl>
                                      </p:cBhvr>
                                      <p:to x="100000" y="90000"/>
                                    </p:animScale>
                                    <p:animScale>
                                      <p:cBhvr>
                                        <p:cTn id="54" dur="166" decel="50000">
                                          <p:stCondLst>
                                            <p:cond delay="1668"/>
                                          </p:stCondLst>
                                        </p:cTn>
                                        <p:tgtEl>
                                          <p:spTgt spid="30723">
                                            <p:txEl>
                                              <p:pRg st="2" end="2"/>
                                            </p:txEl>
                                          </p:spTgt>
                                        </p:tgtEl>
                                      </p:cBhvr>
                                      <p:to x="100000" y="100000"/>
                                    </p:animScale>
                                    <p:animScale>
                                      <p:cBhvr>
                                        <p:cTn id="55" dur="26">
                                          <p:stCondLst>
                                            <p:cond delay="1808"/>
                                          </p:stCondLst>
                                        </p:cTn>
                                        <p:tgtEl>
                                          <p:spTgt spid="30723">
                                            <p:txEl>
                                              <p:pRg st="2" end="2"/>
                                            </p:txEl>
                                          </p:spTgt>
                                        </p:tgtEl>
                                      </p:cBhvr>
                                      <p:to x="100000" y="95000"/>
                                    </p:animScale>
                                    <p:animScale>
                                      <p:cBhvr>
                                        <p:cTn id="56" dur="166" decel="50000">
                                          <p:stCondLst>
                                            <p:cond delay="1834"/>
                                          </p:stCondLst>
                                        </p:cTn>
                                        <p:tgtEl>
                                          <p:spTgt spid="3072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0723">
                                            <p:txEl>
                                              <p:pRg st="3" end="3"/>
                                            </p:txEl>
                                          </p:spTgt>
                                        </p:tgtEl>
                                        <p:attrNameLst>
                                          <p:attrName>style.visibility</p:attrName>
                                        </p:attrNameLst>
                                      </p:cBhvr>
                                      <p:to>
                                        <p:strVal val="visible"/>
                                      </p:to>
                                    </p:set>
                                    <p:animEffect transition="in" filter="wipe(down)">
                                      <p:cBhvr>
                                        <p:cTn id="61" dur="580">
                                          <p:stCondLst>
                                            <p:cond delay="0"/>
                                          </p:stCondLst>
                                        </p:cTn>
                                        <p:tgtEl>
                                          <p:spTgt spid="30723">
                                            <p:txEl>
                                              <p:pRg st="3" end="3"/>
                                            </p:txEl>
                                          </p:spTgt>
                                        </p:tgtEl>
                                      </p:cBhvr>
                                    </p:animEffect>
                                    <p:anim calcmode="lin" valueType="num">
                                      <p:cBhvr>
                                        <p:cTn id="62" dur="1822" tmFilter="0,0; 0.14,0.36; 0.43,0.73; 0.71,0.91; 1.0,1.0">
                                          <p:stCondLst>
                                            <p:cond delay="0"/>
                                          </p:stCondLst>
                                        </p:cTn>
                                        <p:tgtEl>
                                          <p:spTgt spid="3072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072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072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072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072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0723">
                                            <p:txEl>
                                              <p:pRg st="3" end="3"/>
                                            </p:txEl>
                                          </p:spTgt>
                                        </p:tgtEl>
                                      </p:cBhvr>
                                      <p:to x="100000" y="60000"/>
                                    </p:animScale>
                                    <p:animScale>
                                      <p:cBhvr>
                                        <p:cTn id="68" dur="166" decel="50000">
                                          <p:stCondLst>
                                            <p:cond delay="676"/>
                                          </p:stCondLst>
                                        </p:cTn>
                                        <p:tgtEl>
                                          <p:spTgt spid="30723">
                                            <p:txEl>
                                              <p:pRg st="3" end="3"/>
                                            </p:txEl>
                                          </p:spTgt>
                                        </p:tgtEl>
                                      </p:cBhvr>
                                      <p:to x="100000" y="100000"/>
                                    </p:animScale>
                                    <p:animScale>
                                      <p:cBhvr>
                                        <p:cTn id="69" dur="26">
                                          <p:stCondLst>
                                            <p:cond delay="1312"/>
                                          </p:stCondLst>
                                        </p:cTn>
                                        <p:tgtEl>
                                          <p:spTgt spid="30723">
                                            <p:txEl>
                                              <p:pRg st="3" end="3"/>
                                            </p:txEl>
                                          </p:spTgt>
                                        </p:tgtEl>
                                      </p:cBhvr>
                                      <p:to x="100000" y="80000"/>
                                    </p:animScale>
                                    <p:animScale>
                                      <p:cBhvr>
                                        <p:cTn id="70" dur="166" decel="50000">
                                          <p:stCondLst>
                                            <p:cond delay="1338"/>
                                          </p:stCondLst>
                                        </p:cTn>
                                        <p:tgtEl>
                                          <p:spTgt spid="30723">
                                            <p:txEl>
                                              <p:pRg st="3" end="3"/>
                                            </p:txEl>
                                          </p:spTgt>
                                        </p:tgtEl>
                                      </p:cBhvr>
                                      <p:to x="100000" y="100000"/>
                                    </p:animScale>
                                    <p:animScale>
                                      <p:cBhvr>
                                        <p:cTn id="71" dur="26">
                                          <p:stCondLst>
                                            <p:cond delay="1642"/>
                                          </p:stCondLst>
                                        </p:cTn>
                                        <p:tgtEl>
                                          <p:spTgt spid="30723">
                                            <p:txEl>
                                              <p:pRg st="3" end="3"/>
                                            </p:txEl>
                                          </p:spTgt>
                                        </p:tgtEl>
                                      </p:cBhvr>
                                      <p:to x="100000" y="90000"/>
                                    </p:animScale>
                                    <p:animScale>
                                      <p:cBhvr>
                                        <p:cTn id="72" dur="166" decel="50000">
                                          <p:stCondLst>
                                            <p:cond delay="1668"/>
                                          </p:stCondLst>
                                        </p:cTn>
                                        <p:tgtEl>
                                          <p:spTgt spid="30723">
                                            <p:txEl>
                                              <p:pRg st="3" end="3"/>
                                            </p:txEl>
                                          </p:spTgt>
                                        </p:tgtEl>
                                      </p:cBhvr>
                                      <p:to x="100000" y="100000"/>
                                    </p:animScale>
                                    <p:animScale>
                                      <p:cBhvr>
                                        <p:cTn id="73" dur="26">
                                          <p:stCondLst>
                                            <p:cond delay="1808"/>
                                          </p:stCondLst>
                                        </p:cTn>
                                        <p:tgtEl>
                                          <p:spTgt spid="30723">
                                            <p:txEl>
                                              <p:pRg st="3" end="3"/>
                                            </p:txEl>
                                          </p:spTgt>
                                        </p:tgtEl>
                                      </p:cBhvr>
                                      <p:to x="100000" y="95000"/>
                                    </p:animScale>
                                    <p:animScale>
                                      <p:cBhvr>
                                        <p:cTn id="74" dur="166" decel="50000">
                                          <p:stCondLst>
                                            <p:cond delay="1834"/>
                                          </p:stCondLst>
                                        </p:cTn>
                                        <p:tgtEl>
                                          <p:spTgt spid="3072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0723">
                                            <p:txEl>
                                              <p:pRg st="4" end="4"/>
                                            </p:txEl>
                                          </p:spTgt>
                                        </p:tgtEl>
                                        <p:attrNameLst>
                                          <p:attrName>style.visibility</p:attrName>
                                        </p:attrNameLst>
                                      </p:cBhvr>
                                      <p:to>
                                        <p:strVal val="visible"/>
                                      </p:to>
                                    </p:set>
                                    <p:animEffect transition="in" filter="wipe(down)">
                                      <p:cBhvr>
                                        <p:cTn id="79" dur="580">
                                          <p:stCondLst>
                                            <p:cond delay="0"/>
                                          </p:stCondLst>
                                        </p:cTn>
                                        <p:tgtEl>
                                          <p:spTgt spid="30723">
                                            <p:txEl>
                                              <p:pRg st="4" end="4"/>
                                            </p:txEl>
                                          </p:spTgt>
                                        </p:tgtEl>
                                      </p:cBhvr>
                                    </p:animEffect>
                                    <p:anim calcmode="lin" valueType="num">
                                      <p:cBhvr>
                                        <p:cTn id="80" dur="1822" tmFilter="0,0; 0.14,0.36; 0.43,0.73; 0.71,0.91; 1.0,1.0">
                                          <p:stCondLst>
                                            <p:cond delay="0"/>
                                          </p:stCondLst>
                                        </p:cTn>
                                        <p:tgtEl>
                                          <p:spTgt spid="3072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072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072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072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072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0723">
                                            <p:txEl>
                                              <p:pRg st="4" end="4"/>
                                            </p:txEl>
                                          </p:spTgt>
                                        </p:tgtEl>
                                      </p:cBhvr>
                                      <p:to x="100000" y="60000"/>
                                    </p:animScale>
                                    <p:animScale>
                                      <p:cBhvr>
                                        <p:cTn id="86" dur="166" decel="50000">
                                          <p:stCondLst>
                                            <p:cond delay="676"/>
                                          </p:stCondLst>
                                        </p:cTn>
                                        <p:tgtEl>
                                          <p:spTgt spid="30723">
                                            <p:txEl>
                                              <p:pRg st="4" end="4"/>
                                            </p:txEl>
                                          </p:spTgt>
                                        </p:tgtEl>
                                      </p:cBhvr>
                                      <p:to x="100000" y="100000"/>
                                    </p:animScale>
                                    <p:animScale>
                                      <p:cBhvr>
                                        <p:cTn id="87" dur="26">
                                          <p:stCondLst>
                                            <p:cond delay="1312"/>
                                          </p:stCondLst>
                                        </p:cTn>
                                        <p:tgtEl>
                                          <p:spTgt spid="30723">
                                            <p:txEl>
                                              <p:pRg st="4" end="4"/>
                                            </p:txEl>
                                          </p:spTgt>
                                        </p:tgtEl>
                                      </p:cBhvr>
                                      <p:to x="100000" y="80000"/>
                                    </p:animScale>
                                    <p:animScale>
                                      <p:cBhvr>
                                        <p:cTn id="88" dur="166" decel="50000">
                                          <p:stCondLst>
                                            <p:cond delay="1338"/>
                                          </p:stCondLst>
                                        </p:cTn>
                                        <p:tgtEl>
                                          <p:spTgt spid="30723">
                                            <p:txEl>
                                              <p:pRg st="4" end="4"/>
                                            </p:txEl>
                                          </p:spTgt>
                                        </p:tgtEl>
                                      </p:cBhvr>
                                      <p:to x="100000" y="100000"/>
                                    </p:animScale>
                                    <p:animScale>
                                      <p:cBhvr>
                                        <p:cTn id="89" dur="26">
                                          <p:stCondLst>
                                            <p:cond delay="1642"/>
                                          </p:stCondLst>
                                        </p:cTn>
                                        <p:tgtEl>
                                          <p:spTgt spid="30723">
                                            <p:txEl>
                                              <p:pRg st="4" end="4"/>
                                            </p:txEl>
                                          </p:spTgt>
                                        </p:tgtEl>
                                      </p:cBhvr>
                                      <p:to x="100000" y="90000"/>
                                    </p:animScale>
                                    <p:animScale>
                                      <p:cBhvr>
                                        <p:cTn id="90" dur="166" decel="50000">
                                          <p:stCondLst>
                                            <p:cond delay="1668"/>
                                          </p:stCondLst>
                                        </p:cTn>
                                        <p:tgtEl>
                                          <p:spTgt spid="30723">
                                            <p:txEl>
                                              <p:pRg st="4" end="4"/>
                                            </p:txEl>
                                          </p:spTgt>
                                        </p:tgtEl>
                                      </p:cBhvr>
                                      <p:to x="100000" y="100000"/>
                                    </p:animScale>
                                    <p:animScale>
                                      <p:cBhvr>
                                        <p:cTn id="91" dur="26">
                                          <p:stCondLst>
                                            <p:cond delay="1808"/>
                                          </p:stCondLst>
                                        </p:cTn>
                                        <p:tgtEl>
                                          <p:spTgt spid="30723">
                                            <p:txEl>
                                              <p:pRg st="4" end="4"/>
                                            </p:txEl>
                                          </p:spTgt>
                                        </p:tgtEl>
                                      </p:cBhvr>
                                      <p:to x="100000" y="95000"/>
                                    </p:animScale>
                                    <p:animScale>
                                      <p:cBhvr>
                                        <p:cTn id="92" dur="166" decel="50000">
                                          <p:stCondLst>
                                            <p:cond delay="1834"/>
                                          </p:stCondLst>
                                        </p:cTn>
                                        <p:tgtEl>
                                          <p:spTgt spid="3072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0723">
                                            <p:txEl>
                                              <p:pRg st="5" end="5"/>
                                            </p:txEl>
                                          </p:spTgt>
                                        </p:tgtEl>
                                        <p:attrNameLst>
                                          <p:attrName>style.visibility</p:attrName>
                                        </p:attrNameLst>
                                      </p:cBhvr>
                                      <p:to>
                                        <p:strVal val="visible"/>
                                      </p:to>
                                    </p:set>
                                    <p:animEffect transition="in" filter="wipe(down)">
                                      <p:cBhvr>
                                        <p:cTn id="97" dur="580">
                                          <p:stCondLst>
                                            <p:cond delay="0"/>
                                          </p:stCondLst>
                                        </p:cTn>
                                        <p:tgtEl>
                                          <p:spTgt spid="30723">
                                            <p:txEl>
                                              <p:pRg st="5" end="5"/>
                                            </p:txEl>
                                          </p:spTgt>
                                        </p:tgtEl>
                                      </p:cBhvr>
                                    </p:animEffect>
                                    <p:anim calcmode="lin" valueType="num">
                                      <p:cBhvr>
                                        <p:cTn id="98" dur="1822" tmFilter="0,0; 0.14,0.36; 0.43,0.73; 0.71,0.91; 1.0,1.0">
                                          <p:stCondLst>
                                            <p:cond delay="0"/>
                                          </p:stCondLst>
                                        </p:cTn>
                                        <p:tgtEl>
                                          <p:spTgt spid="3072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072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072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072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072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0723">
                                            <p:txEl>
                                              <p:pRg st="5" end="5"/>
                                            </p:txEl>
                                          </p:spTgt>
                                        </p:tgtEl>
                                      </p:cBhvr>
                                      <p:to x="100000" y="60000"/>
                                    </p:animScale>
                                    <p:animScale>
                                      <p:cBhvr>
                                        <p:cTn id="104" dur="166" decel="50000">
                                          <p:stCondLst>
                                            <p:cond delay="676"/>
                                          </p:stCondLst>
                                        </p:cTn>
                                        <p:tgtEl>
                                          <p:spTgt spid="30723">
                                            <p:txEl>
                                              <p:pRg st="5" end="5"/>
                                            </p:txEl>
                                          </p:spTgt>
                                        </p:tgtEl>
                                      </p:cBhvr>
                                      <p:to x="100000" y="100000"/>
                                    </p:animScale>
                                    <p:animScale>
                                      <p:cBhvr>
                                        <p:cTn id="105" dur="26">
                                          <p:stCondLst>
                                            <p:cond delay="1312"/>
                                          </p:stCondLst>
                                        </p:cTn>
                                        <p:tgtEl>
                                          <p:spTgt spid="30723">
                                            <p:txEl>
                                              <p:pRg st="5" end="5"/>
                                            </p:txEl>
                                          </p:spTgt>
                                        </p:tgtEl>
                                      </p:cBhvr>
                                      <p:to x="100000" y="80000"/>
                                    </p:animScale>
                                    <p:animScale>
                                      <p:cBhvr>
                                        <p:cTn id="106" dur="166" decel="50000">
                                          <p:stCondLst>
                                            <p:cond delay="1338"/>
                                          </p:stCondLst>
                                        </p:cTn>
                                        <p:tgtEl>
                                          <p:spTgt spid="30723">
                                            <p:txEl>
                                              <p:pRg st="5" end="5"/>
                                            </p:txEl>
                                          </p:spTgt>
                                        </p:tgtEl>
                                      </p:cBhvr>
                                      <p:to x="100000" y="100000"/>
                                    </p:animScale>
                                    <p:animScale>
                                      <p:cBhvr>
                                        <p:cTn id="107" dur="26">
                                          <p:stCondLst>
                                            <p:cond delay="1642"/>
                                          </p:stCondLst>
                                        </p:cTn>
                                        <p:tgtEl>
                                          <p:spTgt spid="30723">
                                            <p:txEl>
                                              <p:pRg st="5" end="5"/>
                                            </p:txEl>
                                          </p:spTgt>
                                        </p:tgtEl>
                                      </p:cBhvr>
                                      <p:to x="100000" y="90000"/>
                                    </p:animScale>
                                    <p:animScale>
                                      <p:cBhvr>
                                        <p:cTn id="108" dur="166" decel="50000">
                                          <p:stCondLst>
                                            <p:cond delay="1668"/>
                                          </p:stCondLst>
                                        </p:cTn>
                                        <p:tgtEl>
                                          <p:spTgt spid="30723">
                                            <p:txEl>
                                              <p:pRg st="5" end="5"/>
                                            </p:txEl>
                                          </p:spTgt>
                                        </p:tgtEl>
                                      </p:cBhvr>
                                      <p:to x="100000" y="100000"/>
                                    </p:animScale>
                                    <p:animScale>
                                      <p:cBhvr>
                                        <p:cTn id="109" dur="26">
                                          <p:stCondLst>
                                            <p:cond delay="1808"/>
                                          </p:stCondLst>
                                        </p:cTn>
                                        <p:tgtEl>
                                          <p:spTgt spid="30723">
                                            <p:txEl>
                                              <p:pRg st="5" end="5"/>
                                            </p:txEl>
                                          </p:spTgt>
                                        </p:tgtEl>
                                      </p:cBhvr>
                                      <p:to x="100000" y="95000"/>
                                    </p:animScale>
                                    <p:animScale>
                                      <p:cBhvr>
                                        <p:cTn id="110" dur="166" decel="50000">
                                          <p:stCondLst>
                                            <p:cond delay="1834"/>
                                          </p:stCondLst>
                                        </p:cTn>
                                        <p:tgtEl>
                                          <p:spTgt spid="3072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and effort </a:t>
            </a:r>
          </a:p>
        </p:txBody>
      </p:sp>
      <p:sp>
        <p:nvSpPr>
          <p:cNvPr id="3" name="Content Placeholder 2"/>
          <p:cNvSpPr>
            <a:spLocks noGrp="1"/>
          </p:cNvSpPr>
          <p:nvPr>
            <p:ph sz="quarter" idx="1"/>
          </p:nvPr>
        </p:nvSpPr>
        <p:spPr>
          <a:xfrm>
            <a:off x="990600" y="2667000"/>
            <a:ext cx="6798736" cy="3657600"/>
          </a:xfrm>
        </p:spPr>
        <p:txBody>
          <a:bodyPr>
            <a:normAutofit/>
          </a:bodyPr>
          <a:lstStyle/>
          <a:p>
            <a:pPr>
              <a:lnSpc>
                <a:spcPct val="110000"/>
              </a:lnSpc>
              <a:spcBef>
                <a:spcPts val="0"/>
              </a:spcBef>
              <a:spcAft>
                <a:spcPts val="0"/>
              </a:spcAft>
            </a:pPr>
            <a:r>
              <a:rPr lang="en-US" dirty="0"/>
              <a:t>EDGAR</a:t>
            </a:r>
          </a:p>
          <a:p>
            <a:pPr>
              <a:lnSpc>
                <a:spcPct val="110000"/>
              </a:lnSpc>
              <a:spcBef>
                <a:spcPts val="0"/>
              </a:spcBef>
              <a:spcAft>
                <a:spcPts val="0"/>
              </a:spcAft>
            </a:pPr>
            <a:r>
              <a:rPr lang="en-US" dirty="0"/>
              <a:t>Semi-annual certifications or PARs?</a:t>
            </a:r>
            <a:endParaRPr lang="en-US" sz="2400" dirty="0"/>
          </a:p>
          <a:p>
            <a:pPr>
              <a:lnSpc>
                <a:spcPct val="110000"/>
              </a:lnSpc>
              <a:spcBef>
                <a:spcPts val="0"/>
              </a:spcBef>
              <a:spcAft>
                <a:spcPts val="0"/>
              </a:spcAft>
            </a:pPr>
            <a:r>
              <a:rPr lang="en-US" dirty="0"/>
              <a:t>Cost Objective </a:t>
            </a:r>
          </a:p>
          <a:p>
            <a:pPr>
              <a:lnSpc>
                <a:spcPct val="110000"/>
              </a:lnSpc>
              <a:spcBef>
                <a:spcPts val="0"/>
              </a:spcBef>
              <a:spcAft>
                <a:spcPts val="0"/>
              </a:spcAft>
            </a:pPr>
            <a:r>
              <a:rPr lang="en-US" dirty="0"/>
              <a:t>Reconciliations  </a:t>
            </a:r>
          </a:p>
          <a:p>
            <a:pPr>
              <a:lnSpc>
                <a:spcPct val="110000"/>
              </a:lnSpc>
              <a:spcBef>
                <a:spcPts val="0"/>
              </a:spcBef>
              <a:spcAft>
                <a:spcPts val="0"/>
              </a:spcAft>
            </a:pPr>
            <a:r>
              <a:rPr lang="en-US" dirty="0"/>
              <a:t>HR Policies</a:t>
            </a:r>
          </a:p>
          <a:p>
            <a:pPr lvl="1">
              <a:lnSpc>
                <a:spcPct val="110000"/>
              </a:lnSpc>
              <a:spcBef>
                <a:spcPts val="0"/>
              </a:spcBef>
              <a:spcAft>
                <a:spcPts val="0"/>
              </a:spcAft>
            </a:pPr>
            <a:r>
              <a:rPr lang="en-US" dirty="0"/>
              <a:t>Benefits</a:t>
            </a:r>
          </a:p>
        </p:txBody>
      </p:sp>
      <p:sp>
        <p:nvSpPr>
          <p:cNvPr id="4" name="Footer Placeholder 3"/>
          <p:cNvSpPr>
            <a:spLocks noGrp="1"/>
          </p:cNvSpPr>
          <p:nvPr>
            <p:ph type="ftr" sz="quarter" idx="11"/>
          </p:nvPr>
        </p:nvSpPr>
        <p:spPr>
          <a:xfrm>
            <a:off x="762000" y="6477000"/>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13145178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1"/>
          </p:nvPr>
        </p:nvSpPr>
        <p:spPr>
          <a:xfrm>
            <a:off x="381000" y="1143000"/>
            <a:ext cx="8382000" cy="1676400"/>
          </a:xfrm>
        </p:spPr>
        <p:txBody>
          <a:bodyPr>
            <a:normAutofit/>
          </a:bodyPr>
          <a:lstStyle/>
          <a:p>
            <a:pPr marL="0" indent="0" algn="ctr" eaLnBrk="1" hangingPunct="1">
              <a:buFont typeface="Wingdings 3" panose="05040102010807070707" pitchFamily="18" charset="2"/>
              <a:buNone/>
            </a:pPr>
            <a:r>
              <a:rPr lang="en-US" altLang="en-US" sz="4400" b="1" dirty="0"/>
              <a:t>Record Keeping</a:t>
            </a:r>
          </a:p>
        </p:txBody>
      </p:sp>
      <p:pic>
        <p:nvPicPr>
          <p:cNvPr id="9216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9638" y="2819400"/>
            <a:ext cx="24479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990600" y="6545943"/>
            <a:ext cx="5104667" cy="279400"/>
          </a:xfrm>
        </p:spPr>
        <p:txBody>
          <a:bodyPr/>
          <a:lstStyle/>
          <a:p>
            <a:pPr>
              <a:defRPr/>
            </a:pPr>
            <a:r>
              <a:rPr lang="en-US" dirty="0"/>
              <a:t>Brustein &amp; Manasevit, PLLC © 2017. All rights reserved.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6DC6B-0056-4A94-A20F-3CA6F0108F7D}"/>
              </a:ext>
            </a:extLst>
          </p:cNvPr>
          <p:cNvSpPr>
            <a:spLocks noGrp="1"/>
          </p:cNvSpPr>
          <p:nvPr>
            <p:ph type="title"/>
          </p:nvPr>
        </p:nvSpPr>
        <p:spPr>
          <a:xfrm>
            <a:off x="1278465" y="1223634"/>
            <a:ext cx="6595534" cy="1822514"/>
          </a:xfrm>
        </p:spPr>
        <p:txBody>
          <a:bodyPr anchor="t"/>
          <a:lstStyle/>
          <a:p>
            <a:r>
              <a:rPr lang="en-US" dirty="0"/>
              <a:t>Bare Minimum</a:t>
            </a:r>
          </a:p>
        </p:txBody>
      </p:sp>
      <p:sp>
        <p:nvSpPr>
          <p:cNvPr id="3" name="Text Placeholder 2">
            <a:extLst>
              <a:ext uri="{FF2B5EF4-FFF2-40B4-BE49-F238E27FC236}">
                <a16:creationId xmlns:a16="http://schemas.microsoft.com/office/drawing/2014/main" id="{76509531-DA72-44BE-B6C4-C55B4750E813}"/>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BFFB2506-AC39-40C0-AA86-9F18A9D9499B}"/>
              </a:ext>
            </a:extLst>
          </p:cNvPr>
          <p:cNvSpPr>
            <a:spLocks noGrp="1"/>
          </p:cNvSpPr>
          <p:nvPr>
            <p:ph type="ftr" sz="quarter" idx="11"/>
          </p:nvPr>
        </p:nvSpPr>
        <p:spPr/>
        <p:txBody>
          <a:bodyPr/>
          <a:lstStyle/>
          <a:p>
            <a:pPr>
              <a:defRPr/>
            </a:pPr>
            <a:r>
              <a:rPr lang="en-US"/>
              <a:t>Brustein &amp; Manasevit, PLLC © 2017. All rights reserved.</a:t>
            </a:r>
          </a:p>
        </p:txBody>
      </p:sp>
      <p:pic>
        <p:nvPicPr>
          <p:cNvPr id="5" name="Picture 4">
            <a:extLst>
              <a:ext uri="{FF2B5EF4-FFF2-40B4-BE49-F238E27FC236}">
                <a16:creationId xmlns:a16="http://schemas.microsoft.com/office/drawing/2014/main" id="{7F3DD7DE-428A-4BA8-B82A-0354B5C48B03}"/>
              </a:ext>
            </a:extLst>
          </p:cNvPr>
          <p:cNvPicPr>
            <a:picLocks noChangeAspect="1"/>
          </p:cNvPicPr>
          <p:nvPr/>
        </p:nvPicPr>
        <p:blipFill>
          <a:blip r:embed="rId2"/>
          <a:stretch>
            <a:fillRect/>
          </a:stretch>
        </p:blipFill>
        <p:spPr>
          <a:xfrm>
            <a:off x="2730865" y="2106458"/>
            <a:ext cx="3690733" cy="3690733"/>
          </a:xfrm>
          <a:prstGeom prst="rect">
            <a:avLst/>
          </a:prstGeom>
        </p:spPr>
      </p:pic>
    </p:spTree>
    <p:extLst>
      <p:ext uri="{BB962C8B-B14F-4D97-AF65-F5344CB8AC3E}">
        <p14:creationId xmlns:p14="http://schemas.microsoft.com/office/powerpoint/2010/main" val="13498513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altLang="en-US"/>
              <a:t>Record Keeping</a:t>
            </a:r>
          </a:p>
        </p:txBody>
      </p:sp>
      <p:sp>
        <p:nvSpPr>
          <p:cNvPr id="3" name="Content Placeholder 2"/>
          <p:cNvSpPr>
            <a:spLocks noGrp="1"/>
          </p:cNvSpPr>
          <p:nvPr>
            <p:ph idx="1"/>
          </p:nvPr>
        </p:nvSpPr>
        <p:spPr>
          <a:extLst/>
        </p:spPr>
        <p:txBody>
          <a:bodyPr>
            <a:normAutofit/>
          </a:bodyPr>
          <a:lstStyle/>
          <a:p>
            <a:pPr marL="274320" indent="-274320" eaLnBrk="1" fontAlgn="auto" hangingPunct="1">
              <a:spcAft>
                <a:spcPts val="0"/>
              </a:spcAft>
              <a:buFont typeface="Wingdings 3"/>
              <a:buChar char=""/>
              <a:defRPr/>
            </a:pPr>
            <a:r>
              <a:rPr lang="en-US" sz="2800" dirty="0"/>
              <a:t>200.333, 200.335</a:t>
            </a:r>
          </a:p>
          <a:p>
            <a:pPr marL="274320" indent="-274320" eaLnBrk="1" fontAlgn="auto" hangingPunct="1">
              <a:spcAft>
                <a:spcPts val="0"/>
              </a:spcAft>
              <a:buFont typeface="Wingdings 3"/>
              <a:buChar char=""/>
              <a:defRPr/>
            </a:pPr>
            <a:r>
              <a:rPr lang="en-US" sz="2800" dirty="0"/>
              <a:t>Statute of Limitations</a:t>
            </a:r>
          </a:p>
          <a:p>
            <a:pPr marL="548640" lvl="1" indent="-274320" eaLnBrk="1" fontAlgn="auto" hangingPunct="1">
              <a:spcAft>
                <a:spcPts val="0"/>
              </a:spcAft>
              <a:buFont typeface="Wingdings 3"/>
              <a:buChar char=""/>
              <a:defRPr/>
            </a:pPr>
            <a:r>
              <a:rPr lang="en-US" sz="2800" strike="sngStrike" dirty="0">
                <a:solidFill>
                  <a:schemeClr val="tx1"/>
                </a:solidFill>
              </a:rPr>
              <a:t>3 </a:t>
            </a:r>
            <a:r>
              <a:rPr lang="en-US" sz="2800" dirty="0">
                <a:solidFill>
                  <a:schemeClr val="tx1"/>
                </a:solidFill>
              </a:rPr>
              <a:t> 5 years - </a:t>
            </a:r>
            <a:r>
              <a:rPr lang="en-US" sz="2800" dirty="0" err="1">
                <a:solidFill>
                  <a:schemeClr val="tx1"/>
                </a:solidFill>
              </a:rPr>
              <a:t>GEPA</a:t>
            </a:r>
            <a:endParaRPr lang="en-US" sz="2800" dirty="0">
              <a:solidFill>
                <a:schemeClr val="tx1"/>
              </a:solidFill>
            </a:endParaRPr>
          </a:p>
          <a:p>
            <a:pPr marL="274320" indent="-274320" eaLnBrk="1" fontAlgn="auto" hangingPunct="1">
              <a:spcAft>
                <a:spcPts val="0"/>
              </a:spcAft>
              <a:buFont typeface="Wingdings 3"/>
              <a:buChar char=""/>
              <a:defRPr/>
            </a:pPr>
            <a:endParaRPr lang="en-US" sz="2800" dirty="0"/>
          </a:p>
          <a:p>
            <a:pPr marL="274320" indent="-274320" eaLnBrk="1" fontAlgn="auto" hangingPunct="1">
              <a:spcAft>
                <a:spcPts val="0"/>
              </a:spcAft>
              <a:buFont typeface="Wingdings 3"/>
              <a:buChar char=""/>
              <a:defRPr/>
            </a:pPr>
            <a:r>
              <a:rPr lang="en-US" sz="2800" dirty="0"/>
              <a:t>State Policy</a:t>
            </a:r>
          </a:p>
          <a:p>
            <a:pPr marL="274320" indent="-274320" eaLnBrk="1" fontAlgn="auto" hangingPunct="1">
              <a:spcAft>
                <a:spcPts val="0"/>
              </a:spcAft>
              <a:buFont typeface="Wingdings 3"/>
              <a:buChar char=""/>
              <a:defRPr/>
            </a:pPr>
            <a:r>
              <a:rPr lang="en-US" sz="2800" dirty="0"/>
              <a:t>Agency Policy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3127" y="2802933"/>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685800" y="6477000"/>
            <a:ext cx="5104667" cy="279400"/>
          </a:xfrm>
        </p:spPr>
        <p:txBody>
          <a:bodyPr/>
          <a:lstStyle/>
          <a:p>
            <a:pPr>
              <a:defRPr/>
            </a:pPr>
            <a:r>
              <a:rPr lang="en-US" dirty="0"/>
              <a:t>Brustein &amp; Manasevit, PLLC © 2017. All rights reserved.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Requirements </a:t>
            </a:r>
          </a:p>
        </p:txBody>
      </p:sp>
      <p:sp>
        <p:nvSpPr>
          <p:cNvPr id="3" name="Content Placeholder 2"/>
          <p:cNvSpPr>
            <a:spLocks noGrp="1"/>
          </p:cNvSpPr>
          <p:nvPr>
            <p:ph idx="1"/>
          </p:nvPr>
        </p:nvSpPr>
        <p:spPr>
          <a:xfrm>
            <a:off x="838200" y="2438401"/>
            <a:ext cx="7772399" cy="3886200"/>
          </a:xfrm>
        </p:spPr>
        <p:txBody>
          <a:bodyPr>
            <a:noAutofit/>
          </a:bodyPr>
          <a:lstStyle/>
          <a:p>
            <a:pPr>
              <a:lnSpc>
                <a:spcPct val="120000"/>
              </a:lnSpc>
              <a:spcBef>
                <a:spcPts val="0"/>
              </a:spcBef>
              <a:spcAft>
                <a:spcPts val="0"/>
              </a:spcAft>
            </a:pPr>
            <a:r>
              <a:rPr lang="en-US" dirty="0"/>
              <a:t>Accounting Records § 200.302(b)(3)</a:t>
            </a:r>
          </a:p>
          <a:p>
            <a:pPr>
              <a:lnSpc>
                <a:spcPct val="120000"/>
              </a:lnSpc>
              <a:spcBef>
                <a:spcPts val="0"/>
              </a:spcBef>
              <a:spcAft>
                <a:spcPts val="0"/>
              </a:spcAft>
            </a:pPr>
            <a:r>
              <a:rPr lang="en-US" dirty="0"/>
              <a:t>Property Records § 200.313(d)(1)</a:t>
            </a:r>
          </a:p>
          <a:p>
            <a:pPr>
              <a:lnSpc>
                <a:spcPct val="120000"/>
              </a:lnSpc>
              <a:spcBef>
                <a:spcPts val="0"/>
              </a:spcBef>
              <a:spcAft>
                <a:spcPts val="0"/>
              </a:spcAft>
            </a:pPr>
            <a:r>
              <a:rPr lang="en-US" dirty="0"/>
              <a:t>Procurement Records § 200.318(</a:t>
            </a:r>
            <a:r>
              <a:rPr lang="en-US" dirty="0" err="1"/>
              <a:t>i</a:t>
            </a:r>
            <a:r>
              <a:rPr lang="en-US" dirty="0"/>
              <a:t>)</a:t>
            </a:r>
          </a:p>
          <a:p>
            <a:pPr>
              <a:lnSpc>
                <a:spcPct val="120000"/>
              </a:lnSpc>
              <a:spcBef>
                <a:spcPts val="0"/>
              </a:spcBef>
              <a:spcAft>
                <a:spcPts val="0"/>
              </a:spcAft>
            </a:pPr>
            <a:r>
              <a:rPr lang="en-US" dirty="0" err="1"/>
              <a:t>Allowability</a:t>
            </a:r>
            <a:r>
              <a:rPr lang="en-US" dirty="0"/>
              <a:t> requirement – adequately documented § 200.404(g)</a:t>
            </a:r>
          </a:p>
          <a:p>
            <a:pPr>
              <a:lnSpc>
                <a:spcPct val="120000"/>
              </a:lnSpc>
              <a:spcBef>
                <a:spcPts val="0"/>
              </a:spcBef>
              <a:spcAft>
                <a:spcPts val="0"/>
              </a:spcAft>
            </a:pPr>
            <a:r>
              <a:rPr lang="en-US" dirty="0"/>
              <a:t>Records related to grant funds, compliance, and performance</a:t>
            </a:r>
          </a:p>
          <a:p>
            <a:pPr lvl="1">
              <a:lnSpc>
                <a:spcPct val="120000"/>
              </a:lnSpc>
              <a:spcBef>
                <a:spcPts val="0"/>
              </a:spcBef>
              <a:spcAft>
                <a:spcPts val="0"/>
              </a:spcAft>
            </a:pPr>
            <a:r>
              <a:rPr lang="en-US" sz="2400" dirty="0"/>
              <a:t>§§ 75.730, 75.731, and 75.732</a:t>
            </a:r>
          </a:p>
          <a:p>
            <a:pPr lvl="1">
              <a:lnSpc>
                <a:spcPct val="120000"/>
              </a:lnSpc>
              <a:spcBef>
                <a:spcPts val="0"/>
              </a:spcBef>
              <a:spcAft>
                <a:spcPts val="0"/>
              </a:spcAft>
            </a:pPr>
            <a:r>
              <a:rPr lang="en-US" sz="2400" dirty="0"/>
              <a:t>§§ 76.730 and 76.731</a:t>
            </a:r>
          </a:p>
        </p:txBody>
      </p:sp>
      <p:sp>
        <p:nvSpPr>
          <p:cNvPr id="4" name="Footer Placeholder 3"/>
          <p:cNvSpPr>
            <a:spLocks noGrp="1"/>
          </p:cNvSpPr>
          <p:nvPr>
            <p:ph type="ftr" sz="quarter" idx="11"/>
          </p:nvPr>
        </p:nvSpPr>
        <p:spPr>
          <a:xfrm>
            <a:off x="990600" y="6477000"/>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22948865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Record Storage</a:t>
            </a:r>
            <a:br>
              <a:rPr lang="en-US" dirty="0"/>
            </a:br>
            <a:r>
              <a:rPr lang="en-US" dirty="0"/>
              <a:t>200.335 </a:t>
            </a:r>
          </a:p>
        </p:txBody>
      </p:sp>
      <p:sp>
        <p:nvSpPr>
          <p:cNvPr id="3" name="Content Placeholder 2"/>
          <p:cNvSpPr>
            <a:spLocks noGrp="1"/>
          </p:cNvSpPr>
          <p:nvPr>
            <p:ph idx="1"/>
          </p:nvPr>
        </p:nvSpPr>
        <p:spPr>
          <a:xfrm>
            <a:off x="990600" y="2438400"/>
            <a:ext cx="7357535" cy="3758265"/>
          </a:xfrm>
        </p:spPr>
        <p:txBody>
          <a:bodyPr>
            <a:normAutofit/>
          </a:bodyPr>
          <a:lstStyle/>
          <a:p>
            <a:pPr>
              <a:lnSpc>
                <a:spcPct val="90000"/>
              </a:lnSpc>
              <a:buFont typeface="Courier New" panose="02070309020205020404" pitchFamily="49" charset="0"/>
              <a:buChar char="o"/>
            </a:pPr>
            <a:r>
              <a:rPr lang="en-US" altLang="en-US" dirty="0"/>
              <a:t>When original records are electronic and cannot be altered, </a:t>
            </a:r>
            <a:r>
              <a:rPr lang="en-US" altLang="en-US" u="sng" dirty="0"/>
              <a:t>there is no need to create and retain paper copies.  </a:t>
            </a:r>
          </a:p>
          <a:p>
            <a:pPr>
              <a:lnSpc>
                <a:spcPct val="90000"/>
              </a:lnSpc>
              <a:buFont typeface="Courier New" panose="02070309020205020404" pitchFamily="49" charset="0"/>
              <a:buChar char="o"/>
            </a:pPr>
            <a:r>
              <a:rPr lang="en-US" altLang="en-US" dirty="0"/>
              <a:t>When original records are paper, electronic versions may be substituted through the use of duplication or other forms of electronic media provided they:</a:t>
            </a:r>
          </a:p>
          <a:p>
            <a:pPr marL="585788" lvl="1" indent="-342900">
              <a:lnSpc>
                <a:spcPct val="90000"/>
              </a:lnSpc>
              <a:buFont typeface="Courier New" panose="02070309020205020404" pitchFamily="49" charset="0"/>
              <a:buChar char="o"/>
            </a:pPr>
            <a:r>
              <a:rPr lang="en-US" altLang="en-US" sz="2400" dirty="0"/>
              <a:t>Are subject to periodic quality control reviews, </a:t>
            </a:r>
          </a:p>
          <a:p>
            <a:pPr marL="585788" lvl="1" indent="-342900">
              <a:lnSpc>
                <a:spcPct val="90000"/>
              </a:lnSpc>
              <a:buFont typeface="Courier New" panose="02070309020205020404" pitchFamily="49" charset="0"/>
              <a:buChar char="o"/>
            </a:pPr>
            <a:r>
              <a:rPr lang="en-US" altLang="en-US" sz="2400" dirty="0"/>
              <a:t>Provide reasonable safeguards against alteration; and </a:t>
            </a:r>
          </a:p>
          <a:p>
            <a:pPr marL="585788" lvl="1" indent="-342900">
              <a:lnSpc>
                <a:spcPct val="90000"/>
              </a:lnSpc>
              <a:buFont typeface="Courier New" panose="02070309020205020404" pitchFamily="49" charset="0"/>
              <a:buChar char="o"/>
            </a:pPr>
            <a:r>
              <a:rPr lang="en-US" altLang="en-US" sz="2400" dirty="0"/>
              <a:t>Remain readable.</a:t>
            </a:r>
          </a:p>
          <a:p>
            <a:endParaRPr lang="en-US" dirty="0"/>
          </a:p>
        </p:txBody>
      </p:sp>
      <p:sp>
        <p:nvSpPr>
          <p:cNvPr id="4" name="Footer Placeholder 3"/>
          <p:cNvSpPr>
            <a:spLocks noGrp="1"/>
          </p:cNvSpPr>
          <p:nvPr>
            <p:ph type="ftr" sz="quarter" idx="11"/>
          </p:nvPr>
        </p:nvSpPr>
        <p:spPr>
          <a:xfrm>
            <a:off x="990600" y="6477000"/>
            <a:ext cx="5104667" cy="279400"/>
          </a:xfrm>
        </p:spPr>
        <p:txBody>
          <a:bodyPr/>
          <a:lstStyle/>
          <a:p>
            <a:pPr>
              <a:defRPr/>
            </a:pPr>
            <a:r>
              <a:rPr lang="en-US" dirty="0"/>
              <a:t>Brustein &amp; Manasevit, PLLC © 2017. All rights reserved.</a:t>
            </a:r>
          </a:p>
        </p:txBody>
      </p:sp>
    </p:spTree>
    <p:extLst>
      <p:ext uri="{BB962C8B-B14F-4D97-AF65-F5344CB8AC3E}">
        <p14:creationId xmlns:p14="http://schemas.microsoft.com/office/powerpoint/2010/main" val="26716853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Record Keeping</a:t>
            </a:r>
            <a:br>
              <a:rPr lang="en-US" dirty="0"/>
            </a:br>
            <a:r>
              <a:rPr lang="en-US" dirty="0"/>
              <a:t>Helpful Questions to Ask</a:t>
            </a:r>
          </a:p>
        </p:txBody>
      </p:sp>
      <p:sp>
        <p:nvSpPr>
          <p:cNvPr id="95235" name="Content Placeholder 2"/>
          <p:cNvSpPr>
            <a:spLocks noGrp="1"/>
          </p:cNvSpPr>
          <p:nvPr>
            <p:ph idx="1"/>
          </p:nvPr>
        </p:nvSpPr>
        <p:spPr>
          <a:xfrm>
            <a:off x="838200" y="2438400"/>
            <a:ext cx="7391400" cy="4937125"/>
          </a:xfrm>
        </p:spPr>
        <p:txBody>
          <a:bodyPr>
            <a:normAutofit/>
          </a:bodyPr>
          <a:lstStyle/>
          <a:p>
            <a:pPr eaLnBrk="1" hangingPunct="1"/>
            <a:r>
              <a:rPr lang="en-US" altLang="en-US" sz="2800" dirty="0"/>
              <a:t>What kind of documentation must be maintained?</a:t>
            </a:r>
          </a:p>
          <a:p>
            <a:pPr eaLnBrk="1" hangingPunct="1"/>
            <a:r>
              <a:rPr lang="en-US" altLang="en-US" sz="2800" dirty="0"/>
              <a:t>How long must records be maintained?</a:t>
            </a:r>
          </a:p>
          <a:p>
            <a:pPr eaLnBrk="1" hangingPunct="1"/>
            <a:r>
              <a:rPr lang="en-US" altLang="en-US" sz="2800" dirty="0"/>
              <a:t>How are records maintained?</a:t>
            </a:r>
          </a:p>
          <a:p>
            <a:pPr lvl="1" eaLnBrk="1" hangingPunct="1"/>
            <a:r>
              <a:rPr lang="en-US" altLang="en-US" sz="2800" dirty="0"/>
              <a:t>Hard copy, electronic</a:t>
            </a:r>
          </a:p>
          <a:p>
            <a:r>
              <a:rPr lang="en-US" altLang="en-US" sz="2800" dirty="0"/>
              <a:t>Protections for personally identifiable information (PII)</a:t>
            </a:r>
          </a:p>
        </p:txBody>
      </p:sp>
      <p:sp>
        <p:nvSpPr>
          <p:cNvPr id="4" name="Footer Placeholder 3"/>
          <p:cNvSpPr>
            <a:spLocks noGrp="1"/>
          </p:cNvSpPr>
          <p:nvPr>
            <p:ph type="ftr" sz="quarter" idx="11"/>
          </p:nvPr>
        </p:nvSpPr>
        <p:spPr>
          <a:xfrm>
            <a:off x="1066800" y="6477000"/>
            <a:ext cx="5104667" cy="279400"/>
          </a:xfrm>
        </p:spPr>
        <p:txBody>
          <a:bodyPr/>
          <a:lstStyle/>
          <a:p>
            <a:pPr>
              <a:defRPr/>
            </a:pPr>
            <a:r>
              <a:rPr lang="en-US" dirty="0"/>
              <a:t>Brustein &amp; Manasevit, PLLC © 2017. All rights reserved.</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a:xfrm>
            <a:off x="228600" y="1371600"/>
            <a:ext cx="8382000" cy="1676400"/>
          </a:xfrm>
        </p:spPr>
        <p:txBody>
          <a:bodyPr/>
          <a:lstStyle/>
          <a:p>
            <a:pPr marL="0" indent="0" algn="ctr" eaLnBrk="1" hangingPunct="1">
              <a:buFont typeface="Wingdings 3" panose="05040102010807070707" pitchFamily="18" charset="2"/>
              <a:buNone/>
            </a:pPr>
            <a:r>
              <a:rPr lang="en-US" altLang="en-US" sz="3600" b="1" dirty="0"/>
              <a:t>Monitoring and Controls</a:t>
            </a:r>
          </a:p>
        </p:txBody>
      </p:sp>
      <p:sp>
        <p:nvSpPr>
          <p:cNvPr id="2" name="Footer Placeholder 1"/>
          <p:cNvSpPr>
            <a:spLocks noGrp="1"/>
          </p:cNvSpPr>
          <p:nvPr>
            <p:ph type="ftr" sz="quarter" idx="11"/>
          </p:nvPr>
        </p:nvSpPr>
        <p:spPr>
          <a:xfrm>
            <a:off x="914400" y="6477000"/>
            <a:ext cx="5104667" cy="279400"/>
          </a:xfrm>
        </p:spPr>
        <p:txBody>
          <a:bodyPr/>
          <a:lstStyle/>
          <a:p>
            <a:pPr>
              <a:defRPr/>
            </a:pPr>
            <a:r>
              <a:rPr lang="en-US" dirty="0"/>
              <a:t>Brustein &amp; Manasevit, PLLC © 2017. All rights reserved.</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48000"/>
            <a:ext cx="3272789" cy="241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altLang="en-US" dirty="0"/>
              <a:t>Types of Monitoring and Review</a:t>
            </a:r>
          </a:p>
        </p:txBody>
      </p:sp>
      <p:sp>
        <p:nvSpPr>
          <p:cNvPr id="98307" name="Content Placeholder 2"/>
          <p:cNvSpPr>
            <a:spLocks noGrp="1"/>
          </p:cNvSpPr>
          <p:nvPr>
            <p:ph idx="1"/>
          </p:nvPr>
        </p:nvSpPr>
        <p:spPr>
          <a:xfrm>
            <a:off x="1048656" y="2438400"/>
            <a:ext cx="6908801" cy="3886200"/>
          </a:xfrm>
        </p:spPr>
        <p:txBody>
          <a:bodyPr>
            <a:normAutofit fontScale="92500" lnSpcReduction="10000"/>
          </a:bodyPr>
          <a:lstStyle/>
          <a:p>
            <a:pPr eaLnBrk="1" hangingPunct="1">
              <a:lnSpc>
                <a:spcPct val="120000"/>
              </a:lnSpc>
              <a:spcBef>
                <a:spcPts val="0"/>
              </a:spcBef>
              <a:spcAft>
                <a:spcPts val="0"/>
              </a:spcAft>
            </a:pPr>
            <a:r>
              <a:rPr lang="en-US" altLang="en-US" sz="3000" dirty="0"/>
              <a:t>Monitoring of Agency</a:t>
            </a:r>
          </a:p>
          <a:p>
            <a:pPr eaLnBrk="1" hangingPunct="1">
              <a:lnSpc>
                <a:spcPct val="120000"/>
              </a:lnSpc>
              <a:spcBef>
                <a:spcPts val="0"/>
              </a:spcBef>
              <a:spcAft>
                <a:spcPts val="0"/>
              </a:spcAft>
            </a:pPr>
            <a:r>
              <a:rPr lang="en-US" altLang="en-US" sz="3000" dirty="0"/>
              <a:t>Monitoring of </a:t>
            </a:r>
            <a:r>
              <a:rPr lang="en-US" altLang="en-US" sz="3000" dirty="0" err="1"/>
              <a:t>Subrecipients</a:t>
            </a:r>
            <a:endParaRPr lang="en-US" altLang="en-US" sz="3000" dirty="0"/>
          </a:p>
          <a:p>
            <a:pPr eaLnBrk="1" hangingPunct="1">
              <a:lnSpc>
                <a:spcPct val="120000"/>
              </a:lnSpc>
              <a:spcBef>
                <a:spcPts val="0"/>
              </a:spcBef>
              <a:spcAft>
                <a:spcPts val="0"/>
              </a:spcAft>
            </a:pPr>
            <a:r>
              <a:rPr lang="en-US" altLang="en-US" sz="3000" dirty="0"/>
              <a:t>Risk-Based Factors</a:t>
            </a:r>
          </a:p>
          <a:p>
            <a:pPr eaLnBrk="1" hangingPunct="1">
              <a:lnSpc>
                <a:spcPct val="120000"/>
              </a:lnSpc>
              <a:spcBef>
                <a:spcPts val="0"/>
              </a:spcBef>
              <a:spcAft>
                <a:spcPts val="0"/>
              </a:spcAft>
            </a:pPr>
            <a:r>
              <a:rPr lang="en-US" altLang="en-US" sz="3000" dirty="0"/>
              <a:t>Onsite Reviews</a:t>
            </a:r>
          </a:p>
          <a:p>
            <a:pPr eaLnBrk="1" hangingPunct="1">
              <a:lnSpc>
                <a:spcPct val="120000"/>
              </a:lnSpc>
              <a:spcBef>
                <a:spcPts val="0"/>
              </a:spcBef>
              <a:spcAft>
                <a:spcPts val="0"/>
              </a:spcAft>
            </a:pPr>
            <a:r>
              <a:rPr lang="en-US" altLang="en-US" sz="3000" dirty="0"/>
              <a:t>Desk Reviews</a:t>
            </a:r>
          </a:p>
          <a:p>
            <a:pPr eaLnBrk="1" hangingPunct="1">
              <a:lnSpc>
                <a:spcPct val="120000"/>
              </a:lnSpc>
              <a:spcBef>
                <a:spcPts val="0"/>
              </a:spcBef>
              <a:spcAft>
                <a:spcPts val="0"/>
              </a:spcAft>
            </a:pPr>
            <a:r>
              <a:rPr lang="en-US" altLang="en-US" sz="3000" dirty="0"/>
              <a:t>Self-Assessments</a:t>
            </a:r>
          </a:p>
          <a:p>
            <a:pPr eaLnBrk="1" hangingPunct="1">
              <a:lnSpc>
                <a:spcPct val="120000"/>
              </a:lnSpc>
              <a:spcBef>
                <a:spcPts val="0"/>
              </a:spcBef>
              <a:spcAft>
                <a:spcPts val="0"/>
              </a:spcAft>
            </a:pPr>
            <a:r>
              <a:rPr lang="en-US" altLang="en-US" sz="3000" dirty="0"/>
              <a:t>Single Audits</a:t>
            </a:r>
          </a:p>
          <a:p>
            <a:pPr eaLnBrk="1" hangingPunct="1">
              <a:lnSpc>
                <a:spcPct val="120000"/>
              </a:lnSpc>
              <a:spcBef>
                <a:spcPts val="0"/>
              </a:spcBef>
              <a:spcAft>
                <a:spcPts val="0"/>
              </a:spcAft>
            </a:pPr>
            <a:r>
              <a:rPr lang="en-US" altLang="en-US" sz="3000" dirty="0"/>
              <a:t>OIG Audits</a:t>
            </a:r>
          </a:p>
          <a:p>
            <a:pPr eaLnBrk="1" hangingPunct="1"/>
            <a:endParaRPr lang="en-US" altLang="en-US" dirty="0"/>
          </a:p>
        </p:txBody>
      </p:sp>
      <p:pic>
        <p:nvPicPr>
          <p:cNvPr id="983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76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990600" y="6477000"/>
            <a:ext cx="5104667" cy="279400"/>
          </a:xfrm>
        </p:spPr>
        <p:txBody>
          <a:bodyPr/>
          <a:lstStyle/>
          <a:p>
            <a:pPr>
              <a:defRPr/>
            </a:pPr>
            <a:r>
              <a:rPr lang="en-US" dirty="0"/>
              <a:t>Brustein &amp; Manasevit, PLLC © 2017. All rights reserved.</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543800" cy="1077604"/>
          </a:xfrm>
        </p:spPr>
        <p:txBody>
          <a:bodyPr>
            <a:normAutofit/>
          </a:bodyPr>
          <a:lstStyle/>
          <a:p>
            <a:pPr>
              <a:defRPr/>
            </a:pPr>
            <a:r>
              <a:rPr lang="en-US" sz="3200" dirty="0"/>
              <a:t>Monitoring and reporting program performance § 200.328</a:t>
            </a:r>
          </a:p>
        </p:txBody>
      </p:sp>
      <p:sp>
        <p:nvSpPr>
          <p:cNvPr id="150531" name="Content Placeholder 2"/>
          <p:cNvSpPr>
            <a:spLocks noGrp="1"/>
          </p:cNvSpPr>
          <p:nvPr>
            <p:ph idx="1"/>
          </p:nvPr>
        </p:nvSpPr>
        <p:spPr>
          <a:xfrm>
            <a:off x="762000" y="2362200"/>
            <a:ext cx="7338219" cy="3765511"/>
          </a:xfrm>
        </p:spPr>
        <p:txBody>
          <a:bodyPr/>
          <a:lstStyle/>
          <a:p>
            <a:pPr marL="0" indent="0" eaLnBrk="1" hangingPunct="1">
              <a:buFont typeface="Wingdings 2" panose="05020102010507070707" pitchFamily="18" charset="2"/>
              <a:buNone/>
              <a:defRPr/>
            </a:pPr>
            <a:r>
              <a:rPr lang="en-US" sz="2400" dirty="0">
                <a:solidFill>
                  <a:srgbClr val="C00000"/>
                </a:solidFill>
              </a:rPr>
              <a:t>NEW: </a:t>
            </a:r>
            <a:r>
              <a:rPr lang="en-US" sz="2400" dirty="0"/>
              <a:t>Monitoring by the “Pass Through” </a:t>
            </a:r>
          </a:p>
          <a:p>
            <a:pPr eaLnBrk="1" hangingPunct="1">
              <a:buFont typeface="Wingdings" panose="05000000000000000000" pitchFamily="2" charset="2"/>
              <a:buChar char="§"/>
              <a:defRPr/>
            </a:pPr>
            <a:r>
              <a:rPr lang="en-US" sz="2400" dirty="0"/>
              <a:t>Monitor to assure compliance with applicable federal requirements, and </a:t>
            </a:r>
            <a:r>
              <a:rPr lang="en-US" sz="2400" u="sng" dirty="0"/>
              <a:t>performance</a:t>
            </a:r>
            <a:r>
              <a:rPr lang="en-US" sz="2400" dirty="0"/>
              <a:t> </a:t>
            </a:r>
            <a:r>
              <a:rPr lang="en-US" sz="2400" u="sng" dirty="0"/>
              <a:t>expectations</a:t>
            </a:r>
            <a:r>
              <a:rPr lang="en-US" sz="2400" dirty="0"/>
              <a:t> are achieved</a:t>
            </a:r>
          </a:p>
          <a:p>
            <a:pPr>
              <a:buFont typeface="Wingdings" panose="05000000000000000000" pitchFamily="2" charset="2"/>
              <a:buChar char="§"/>
              <a:defRPr/>
            </a:pPr>
            <a:r>
              <a:rPr lang="en-US" sz="2400" dirty="0"/>
              <a:t>Must cover each program, function or activity (</a:t>
            </a:r>
            <a:r>
              <a:rPr lang="en-US" sz="2400" i="1" dirty="0"/>
              <a:t>see also §</a:t>
            </a:r>
            <a:r>
              <a:rPr lang="en-US" sz="2400" dirty="0"/>
              <a:t> </a:t>
            </a:r>
            <a:r>
              <a:rPr lang="en-US" sz="2400" i="1" dirty="0"/>
              <a:t>200.331</a:t>
            </a:r>
            <a:r>
              <a:rPr lang="en-US" sz="2400" dirty="0"/>
              <a:t>)</a:t>
            </a:r>
          </a:p>
          <a:p>
            <a:pPr eaLnBrk="1" hangingPunct="1">
              <a:buFont typeface="Wingdings" panose="05000000000000000000" pitchFamily="2" charset="2"/>
              <a:buChar char="§"/>
              <a:defRPr/>
            </a:pPr>
            <a:r>
              <a:rPr lang="en-US" sz="2400" dirty="0"/>
              <a:t>Must submit “performance reports” at least annually</a:t>
            </a:r>
          </a:p>
        </p:txBody>
      </p:sp>
      <p:sp>
        <p:nvSpPr>
          <p:cNvPr id="3" name="Footer Placeholder 2"/>
          <p:cNvSpPr>
            <a:spLocks noGrp="1"/>
          </p:cNvSpPr>
          <p:nvPr>
            <p:ph type="ftr" sz="quarter" idx="11"/>
          </p:nvPr>
        </p:nvSpPr>
        <p:spPr>
          <a:xfrm>
            <a:off x="990600" y="6477000"/>
            <a:ext cx="5104667" cy="279400"/>
          </a:xfrm>
        </p:spPr>
        <p:txBody>
          <a:bodyPr/>
          <a:lstStyle/>
          <a:p>
            <a:r>
              <a:rPr lang="en-US" dirty="0"/>
              <a:t>Brustein &amp; Manasevit, PLLC © 2017. All rights reserved.</a:t>
            </a:r>
          </a:p>
        </p:txBody>
      </p:sp>
    </p:spTree>
    <p:extLst>
      <p:ext uri="{BB962C8B-B14F-4D97-AF65-F5344CB8AC3E}">
        <p14:creationId xmlns:p14="http://schemas.microsoft.com/office/powerpoint/2010/main" val="52192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87078"/>
            <a:ext cx="7543800" cy="1422722"/>
          </a:xfrm>
        </p:spPr>
        <p:txBody>
          <a:bodyPr>
            <a:normAutofit/>
          </a:bodyPr>
          <a:lstStyle/>
          <a:p>
            <a:pPr>
              <a:defRPr/>
            </a:pPr>
            <a:r>
              <a:rPr lang="en-US" sz="3200" dirty="0"/>
              <a:t>Requirements for Pass-Through Entities </a:t>
            </a:r>
            <a:br>
              <a:rPr lang="en-US" sz="3200" dirty="0"/>
            </a:br>
            <a:r>
              <a:rPr lang="en-US" sz="3200" dirty="0"/>
              <a:t>§ 200.331</a:t>
            </a:r>
          </a:p>
        </p:txBody>
      </p:sp>
      <p:sp>
        <p:nvSpPr>
          <p:cNvPr id="154627" name="Content Placeholder 2"/>
          <p:cNvSpPr>
            <a:spLocks noGrp="1"/>
          </p:cNvSpPr>
          <p:nvPr>
            <p:ph idx="1"/>
          </p:nvPr>
        </p:nvSpPr>
        <p:spPr>
          <a:xfrm>
            <a:off x="762000" y="2422071"/>
            <a:ext cx="7443689" cy="4419600"/>
          </a:xfrm>
        </p:spPr>
        <p:txBody>
          <a:bodyPr>
            <a:normAutofit/>
          </a:bodyPr>
          <a:lstStyle/>
          <a:p>
            <a:pPr eaLnBrk="1" hangingPunct="1">
              <a:buFont typeface="Wingdings" panose="05000000000000000000" pitchFamily="2" charset="2"/>
              <a:buChar char="§"/>
            </a:pPr>
            <a:r>
              <a:rPr lang="en-US" sz="2400" dirty="0">
                <a:solidFill>
                  <a:srgbClr val="C00000"/>
                </a:solidFill>
              </a:rPr>
              <a:t>NEW: </a:t>
            </a:r>
            <a:r>
              <a:rPr lang="en-US" sz="2400" dirty="0"/>
              <a:t>Depending on assessment of risk, the following monitoring tools may be useful for the pass-through entity to ensure proper accountability and compliance with program requirements and achievement of performance goals: </a:t>
            </a:r>
          </a:p>
          <a:p>
            <a:pPr marL="879475" lvl="1" indent="-514350" eaLnBrk="1" hangingPunct="1">
              <a:spcBef>
                <a:spcPts val="0"/>
              </a:spcBef>
              <a:spcAft>
                <a:spcPts val="0"/>
              </a:spcAft>
              <a:buFont typeface="Gill Sans MT" pitchFamily="34" charset="0"/>
              <a:buAutoNum type="arabicPeriod"/>
            </a:pPr>
            <a:r>
              <a:rPr lang="en-US" sz="2400" dirty="0"/>
              <a:t>Training + technical assistance on program-related matters</a:t>
            </a:r>
          </a:p>
          <a:p>
            <a:pPr marL="879475" lvl="1" indent="-514350" eaLnBrk="1" hangingPunct="1">
              <a:spcBef>
                <a:spcPts val="0"/>
              </a:spcBef>
              <a:spcAft>
                <a:spcPts val="0"/>
              </a:spcAft>
              <a:buFont typeface="Gill Sans MT" pitchFamily="34" charset="0"/>
              <a:buAutoNum type="arabicPeriod"/>
            </a:pPr>
            <a:r>
              <a:rPr lang="en-US" sz="2400" dirty="0"/>
              <a:t>On-site reviews</a:t>
            </a:r>
          </a:p>
          <a:p>
            <a:pPr marL="879475" lvl="1" indent="-514350" eaLnBrk="1" hangingPunct="1">
              <a:spcBef>
                <a:spcPts val="0"/>
              </a:spcBef>
              <a:spcAft>
                <a:spcPts val="0"/>
              </a:spcAft>
              <a:buFont typeface="Gill Sans MT" pitchFamily="34" charset="0"/>
              <a:buAutoNum type="arabicPeriod"/>
            </a:pPr>
            <a:r>
              <a:rPr lang="en-US" sz="2400" dirty="0"/>
              <a:t>Arranging for “agreed-upon-procedures”                   engagements (described in § 200.425)</a:t>
            </a:r>
          </a:p>
          <a:p>
            <a:pPr eaLnBrk="1" hangingPunct="1"/>
            <a:endParaRPr lang="en-US" dirty="0"/>
          </a:p>
        </p:txBody>
      </p:sp>
      <p:sp>
        <p:nvSpPr>
          <p:cNvPr id="3" name="Footer Placeholder 2"/>
          <p:cNvSpPr>
            <a:spLocks noGrp="1"/>
          </p:cNvSpPr>
          <p:nvPr>
            <p:ph type="ftr" sz="quarter" idx="11"/>
          </p:nvPr>
        </p:nvSpPr>
        <p:spPr>
          <a:xfrm>
            <a:off x="838200" y="6477000"/>
            <a:ext cx="5104667" cy="279400"/>
          </a:xfrm>
        </p:spPr>
        <p:txBody>
          <a:bodyPr/>
          <a:lstStyle/>
          <a:p>
            <a:r>
              <a:rPr lang="en-US" dirty="0"/>
              <a:t>Brustein &amp; Manasevit, PLLC © 2017. All rights reserved.</a:t>
            </a:r>
          </a:p>
        </p:txBody>
      </p:sp>
    </p:spTree>
    <p:extLst>
      <p:ext uri="{BB962C8B-B14F-4D97-AF65-F5344CB8AC3E}">
        <p14:creationId xmlns:p14="http://schemas.microsoft.com/office/powerpoint/2010/main" val="291941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Internal Controls </a:t>
            </a:r>
            <a:br>
              <a:rPr lang="en-US" dirty="0"/>
            </a:br>
            <a:r>
              <a:rPr lang="en-US" dirty="0"/>
              <a:t>200.303</a:t>
            </a:r>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lphaLcPeriod"/>
            </a:pPr>
            <a:r>
              <a:rPr lang="en-US" sz="2200" dirty="0"/>
              <a:t>Non-Federal entities must establish and maintain effective internal control over the Federal award that provides reasonable assurances that the entity is managing the award in compliance with federal statutes, </a:t>
            </a:r>
            <a:r>
              <a:rPr lang="en-US" sz="2200" dirty="0" err="1"/>
              <a:t>regs</a:t>
            </a:r>
            <a:r>
              <a:rPr lang="en-US" sz="2200" dirty="0"/>
              <a:t>, and terms of the award.</a:t>
            </a:r>
          </a:p>
          <a:p>
            <a:pPr lvl="1"/>
            <a:r>
              <a:rPr lang="en-US" sz="2200" dirty="0"/>
              <a:t>Internal controls “should” be in compliance with:</a:t>
            </a:r>
          </a:p>
          <a:p>
            <a:pPr lvl="2"/>
            <a:r>
              <a:rPr lang="en-US" sz="2200" dirty="0"/>
              <a:t>The U.S. Comptroller General’s Standard for Internal Controls in the Federal Government; and </a:t>
            </a:r>
          </a:p>
          <a:p>
            <a:pPr lvl="2"/>
            <a:r>
              <a:rPr lang="en-US" sz="2200" dirty="0"/>
              <a:t>Internal Control Integrated Framework issued by the Committee of Sponsoring Organizations of the </a:t>
            </a:r>
            <a:r>
              <a:rPr lang="en-US" sz="2200" dirty="0" err="1"/>
              <a:t>Treadway</a:t>
            </a:r>
            <a:r>
              <a:rPr lang="en-US" sz="2200" dirty="0"/>
              <a:t> Commission (</a:t>
            </a:r>
            <a:r>
              <a:rPr lang="en-US" sz="2200" dirty="0" err="1"/>
              <a:t>COSO</a:t>
            </a:r>
            <a:r>
              <a:rPr lang="en-US" sz="2200" dirty="0"/>
              <a:t>)</a:t>
            </a:r>
          </a:p>
          <a:p>
            <a:pPr marL="457200" indent="-457200">
              <a:buFont typeface="+mj-lt"/>
              <a:buAutoNum type="alphaLcPeriod"/>
            </a:pPr>
            <a:endParaRPr lang="en-US" sz="2400" dirty="0"/>
          </a:p>
        </p:txBody>
      </p:sp>
      <p:sp>
        <p:nvSpPr>
          <p:cNvPr id="6" name="Rectangle 5"/>
          <p:cNvSpPr/>
          <p:nvPr/>
        </p:nvSpPr>
        <p:spPr>
          <a:xfrm>
            <a:off x="685800" y="6577399"/>
            <a:ext cx="6324600" cy="276999"/>
          </a:xfrm>
          <a:prstGeom prst="rect">
            <a:avLst/>
          </a:prstGeom>
        </p:spPr>
        <p:txBody>
          <a:bodyPr wrap="square">
            <a:spAutoFit/>
          </a:bodyPr>
          <a:lstStyle/>
          <a:p>
            <a:pPr>
              <a:defRPr/>
            </a:pPr>
            <a:r>
              <a:rPr lang="en-US" sz="1200" dirty="0"/>
              <a:t>BRUSTEIN &amp; MANASEVIT, PLLC © 2017. All rights reserved.</a:t>
            </a:r>
          </a:p>
        </p:txBody>
      </p:sp>
    </p:spTree>
    <p:extLst>
      <p:ext uri="{BB962C8B-B14F-4D97-AF65-F5344CB8AC3E}">
        <p14:creationId xmlns:p14="http://schemas.microsoft.com/office/powerpoint/2010/main" val="26600413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95055" y="762000"/>
            <a:ext cx="7212012" cy="1371600"/>
          </a:xfrm>
        </p:spPr>
        <p:txBody>
          <a:bodyPr>
            <a:normAutofit/>
          </a:bodyPr>
          <a:lstStyle/>
          <a:p>
            <a:r>
              <a:rPr lang="en-US" dirty="0"/>
              <a:t>Internal Controls (cont.)</a:t>
            </a:r>
            <a:r>
              <a:rPr lang="en-US" altLang="en-US" dirty="0"/>
              <a:t/>
            </a:r>
            <a:br>
              <a:rPr lang="en-US" altLang="en-US" dirty="0"/>
            </a:br>
            <a:r>
              <a:rPr lang="en-US" dirty="0"/>
              <a:t>200.303</a:t>
            </a:r>
            <a:endParaRPr lang="en-US" altLang="en-US" dirty="0"/>
          </a:p>
        </p:txBody>
      </p:sp>
      <p:sp>
        <p:nvSpPr>
          <p:cNvPr id="3" name="Content Placeholder 2"/>
          <p:cNvSpPr>
            <a:spLocks noGrp="1"/>
          </p:cNvSpPr>
          <p:nvPr>
            <p:ph idx="1"/>
          </p:nvPr>
        </p:nvSpPr>
        <p:spPr>
          <a:xfrm>
            <a:off x="685800" y="2571883"/>
            <a:ext cx="7772400" cy="4003675"/>
          </a:xfrm>
        </p:spPr>
        <p:txBody>
          <a:bodyPr/>
          <a:lstStyle/>
          <a:p>
            <a:pPr>
              <a:buSzPct val="98000"/>
              <a:buFont typeface="+mj-lt"/>
              <a:buAutoNum type="alphaLcPeriod" startAt="2"/>
              <a:defRPr/>
            </a:pPr>
            <a:r>
              <a:rPr lang="en-US" sz="2100" dirty="0"/>
              <a:t>Comply with Federal statutes, </a:t>
            </a:r>
            <a:r>
              <a:rPr lang="en-US" sz="2100" dirty="0" err="1"/>
              <a:t>regs</a:t>
            </a:r>
            <a:r>
              <a:rPr lang="en-US" sz="2100" dirty="0"/>
              <a:t>, and the terms and conditions of the Federal awards.</a:t>
            </a:r>
          </a:p>
          <a:p>
            <a:pPr>
              <a:buSzPct val="98000"/>
              <a:buFont typeface="+mj-lt"/>
              <a:buAutoNum type="alphaLcPeriod" startAt="2"/>
              <a:defRPr/>
            </a:pPr>
            <a:r>
              <a:rPr lang="en-US" sz="2100" dirty="0"/>
              <a:t>Evaluate and monitor the non-Federal entity's compliance with statutes, </a:t>
            </a:r>
            <a:r>
              <a:rPr lang="en-US" sz="2100" dirty="0" err="1"/>
              <a:t>regs</a:t>
            </a:r>
            <a:r>
              <a:rPr lang="en-US" sz="2100" dirty="0"/>
              <a:t> and the terms and conditions of Federal awards.</a:t>
            </a:r>
          </a:p>
          <a:p>
            <a:pPr>
              <a:buSzPct val="98000"/>
              <a:buFont typeface="+mj-lt"/>
              <a:buAutoNum type="alphaLcPeriod" startAt="2"/>
              <a:defRPr/>
            </a:pPr>
            <a:r>
              <a:rPr lang="en-US" sz="2100" dirty="0"/>
              <a:t>Take prompt action when instances of noncompliance are identified including in audit findings.</a:t>
            </a:r>
          </a:p>
          <a:p>
            <a:pPr>
              <a:buSzPct val="98000"/>
              <a:buFont typeface="+mj-lt"/>
              <a:buAutoNum type="alphaLcPeriod" startAt="2"/>
              <a:defRPr/>
            </a:pPr>
            <a:r>
              <a:rPr lang="en-US" sz="2100" dirty="0"/>
              <a:t>Take reasonable measures to safeguard protected personally identifiable info (</a:t>
            </a:r>
            <a:r>
              <a:rPr lang="en-US" sz="2100" dirty="0" err="1"/>
              <a:t>PII</a:t>
            </a:r>
            <a:r>
              <a:rPr lang="en-US" sz="2100" dirty="0"/>
              <a:t>) and other information designated or deemed sensitive</a:t>
            </a:r>
          </a:p>
        </p:txBody>
      </p:sp>
      <p:sp>
        <p:nvSpPr>
          <p:cNvPr id="6" name="Rectangle 5"/>
          <p:cNvSpPr/>
          <p:nvPr/>
        </p:nvSpPr>
        <p:spPr>
          <a:xfrm>
            <a:off x="795055" y="6581001"/>
            <a:ext cx="6324600" cy="276999"/>
          </a:xfrm>
          <a:prstGeom prst="rect">
            <a:avLst/>
          </a:prstGeom>
        </p:spPr>
        <p:txBody>
          <a:bodyPr wrap="square">
            <a:spAutoFit/>
          </a:bodyPr>
          <a:lstStyle/>
          <a:p>
            <a:pPr>
              <a:defRPr/>
            </a:pPr>
            <a:r>
              <a:rPr lang="en-US" sz="1200" dirty="0"/>
              <a:t>BRUSTEIN &amp; MANASEVIT, PLLC © 2017. All rights reserved.</a:t>
            </a:r>
          </a:p>
        </p:txBody>
      </p:sp>
    </p:spTree>
    <p:extLst>
      <p:ext uri="{BB962C8B-B14F-4D97-AF65-F5344CB8AC3E}">
        <p14:creationId xmlns:p14="http://schemas.microsoft.com/office/powerpoint/2010/main" val="10712712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5369</Words>
  <Application>Microsoft Office PowerPoint</Application>
  <PresentationFormat>On-screen Show (4:3)</PresentationFormat>
  <Paragraphs>768</Paragraphs>
  <Slides>112</Slides>
  <Notes>69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112</vt:i4>
      </vt:variant>
    </vt:vector>
  </HeadingPairs>
  <TitlesOfParts>
    <vt:vector size="127" baseType="lpstr">
      <vt:lpstr>MS PGothic</vt:lpstr>
      <vt:lpstr>MS PGothic</vt:lpstr>
      <vt:lpstr>Arial</vt:lpstr>
      <vt:lpstr>Calibri</vt:lpstr>
      <vt:lpstr>Century Gothic</vt:lpstr>
      <vt:lpstr>Courier New</vt:lpstr>
      <vt:lpstr>Franklin Gothic Medium</vt:lpstr>
      <vt:lpstr>Garamond</vt:lpstr>
      <vt:lpstr>Georgia</vt:lpstr>
      <vt:lpstr>Gill Sans MT</vt:lpstr>
      <vt:lpstr>Times New Roman</vt:lpstr>
      <vt:lpstr>Wingdings</vt:lpstr>
      <vt:lpstr>Wingdings 2</vt:lpstr>
      <vt:lpstr>Wingdings 3</vt:lpstr>
      <vt:lpstr>Organic</vt:lpstr>
      <vt:lpstr>Policies and Procedures: Bare Minimum vs. Best Practice</vt:lpstr>
      <vt:lpstr>Why?</vt:lpstr>
      <vt:lpstr>Why?</vt:lpstr>
      <vt:lpstr>Single Audits</vt:lpstr>
      <vt:lpstr>Single Audits</vt:lpstr>
      <vt:lpstr>Compliance Supplement, Part 6:  Internal Controls, Section M. Subrecipient Monitoring </vt:lpstr>
      <vt:lpstr>Monitoring </vt:lpstr>
      <vt:lpstr>Staff Changes and Transitions</vt:lpstr>
      <vt:lpstr>Bare Minimum</vt:lpstr>
      <vt:lpstr>Uniform Grant Guidance</vt:lpstr>
      <vt:lpstr>Policies vs. Procedures</vt:lpstr>
      <vt:lpstr>Logistics</vt:lpstr>
      <vt:lpstr>What category do you fall into?</vt:lpstr>
      <vt:lpstr>QUICK…</vt:lpstr>
      <vt:lpstr>In A Filing Cabinet?</vt:lpstr>
      <vt:lpstr>In YOUR Office?</vt:lpstr>
      <vt:lpstr>On YOUR Desk?</vt:lpstr>
      <vt:lpstr>PowerPoint Presentation</vt:lpstr>
      <vt:lpstr>Where to Start?</vt:lpstr>
      <vt:lpstr>Things to consider:</vt:lpstr>
      <vt:lpstr>Resources</vt:lpstr>
      <vt:lpstr>Moving toward Best Practice</vt:lpstr>
      <vt:lpstr>Suggested Sections</vt:lpstr>
      <vt:lpstr>PowerPoint Presentation</vt:lpstr>
      <vt:lpstr>Organization, Structure and Function</vt:lpstr>
      <vt:lpstr>Organization, Structure and Function Best Practices </vt:lpstr>
      <vt:lpstr>PowerPoint Presentation</vt:lpstr>
      <vt:lpstr>Grant Application Process</vt:lpstr>
      <vt:lpstr>Grant Application Process Best Practices</vt:lpstr>
      <vt:lpstr>PowerPoint Presentation</vt:lpstr>
      <vt:lpstr>Financial Management System</vt:lpstr>
      <vt:lpstr>Financial Management</vt:lpstr>
      <vt:lpstr>Overview Financial Management/  Accounting System</vt:lpstr>
      <vt:lpstr>Identification of Awards 200.302(b)(1) (pg 118)</vt:lpstr>
      <vt:lpstr>Where do we put financial identification information?</vt:lpstr>
      <vt:lpstr>Financial Reporting 200.302(b)(2)</vt:lpstr>
      <vt:lpstr>Accounting Records  200.302(b)(3)</vt:lpstr>
      <vt:lpstr>Budgeting Control, Amendments</vt:lpstr>
      <vt:lpstr>Budget Control 200.302(5)</vt:lpstr>
      <vt:lpstr>Maintaining Accounting Records Journal Voucher Process</vt:lpstr>
      <vt:lpstr> Written Cash Management Procedures</vt:lpstr>
      <vt:lpstr>Payment 200.305(b)(1)-(4)</vt:lpstr>
      <vt:lpstr>Payment (cont.) 200.305(b)(7)-(8)</vt:lpstr>
      <vt:lpstr>Payment (cont.) 200.305(b)(9)</vt:lpstr>
      <vt:lpstr>How do we calculate $500 of interest?</vt:lpstr>
      <vt:lpstr>Cash Management (cont.)</vt:lpstr>
      <vt:lpstr>When Obligations Are Made 76.707 </vt:lpstr>
      <vt:lpstr>When May Begin to Obligate 76.708</vt:lpstr>
      <vt:lpstr>Obligations During Carryover 76.709</vt:lpstr>
      <vt:lpstr>Obligations During Carryover 76.710</vt:lpstr>
      <vt:lpstr>Spending Grant Funds</vt:lpstr>
      <vt:lpstr>Direct v. Indirect Costs 200.413(c)</vt:lpstr>
      <vt:lpstr>Written Allowability Procedures</vt:lpstr>
      <vt:lpstr>Written Allowability Procedures</vt:lpstr>
      <vt:lpstr>Cost Principles:  “Factors Affecting Allowability of Costs” 200.403</vt:lpstr>
      <vt:lpstr>Financial Management System</vt:lpstr>
      <vt:lpstr>Travel Costs</vt:lpstr>
      <vt:lpstr>True or False.</vt:lpstr>
      <vt:lpstr>PowerPoint Presentation</vt:lpstr>
      <vt:lpstr>Procurement</vt:lpstr>
      <vt:lpstr>Procurement</vt:lpstr>
      <vt:lpstr>Conflict of Interest </vt:lpstr>
      <vt:lpstr>Conflict of Interest </vt:lpstr>
      <vt:lpstr>Gratuities Policy</vt:lpstr>
      <vt:lpstr>Disciplinary Actions</vt:lpstr>
      <vt:lpstr>Conflict of Interest</vt:lpstr>
      <vt:lpstr>Vendor Selection Process 200.320</vt:lpstr>
      <vt:lpstr>Contract Cost and Price 200.323</vt:lpstr>
      <vt:lpstr>Contract Cost and Price 200.323</vt:lpstr>
      <vt:lpstr>Noncompetitive Proposals 200.320(f)</vt:lpstr>
      <vt:lpstr>Best Practices </vt:lpstr>
      <vt:lpstr>PowerPoint Presentation</vt:lpstr>
      <vt:lpstr>Inventory/Property Management</vt:lpstr>
      <vt:lpstr>Equipment  200.33</vt:lpstr>
      <vt:lpstr>Supplies  200.94</vt:lpstr>
      <vt:lpstr>Inventory Procedure</vt:lpstr>
      <vt:lpstr>Inventory Records 200.313(d)(1)</vt:lpstr>
      <vt:lpstr>Use of Equipment  200.313(c)(1) and (2)</vt:lpstr>
      <vt:lpstr>Use of Equipment  200.313(c)(1) and (2)</vt:lpstr>
      <vt:lpstr>Disposition of Equipment 200.313(e) </vt:lpstr>
      <vt:lpstr>Disposition of Supplies 200.314 </vt:lpstr>
      <vt:lpstr>PowerPoint Presentation</vt:lpstr>
      <vt:lpstr>“Standards for Documentation of  Personnel Expenses” § 200.430</vt:lpstr>
      <vt:lpstr>“Standards for Documentation of  Personnel Expenses” § 200.430</vt:lpstr>
      <vt:lpstr>“Standards for Documentation of  Personnel Expenses” § 200.430</vt:lpstr>
      <vt:lpstr>PowerPoint Presentation</vt:lpstr>
      <vt:lpstr>AEFFA Proposed T&amp;E Flexibility</vt:lpstr>
      <vt:lpstr>Time and effort </vt:lpstr>
      <vt:lpstr>PowerPoint Presentation</vt:lpstr>
      <vt:lpstr>Record Keeping</vt:lpstr>
      <vt:lpstr>Record Requirements </vt:lpstr>
      <vt:lpstr>Record Storage 200.335 </vt:lpstr>
      <vt:lpstr>Record Keeping Helpful Questions to Ask</vt:lpstr>
      <vt:lpstr>PowerPoint Presentation</vt:lpstr>
      <vt:lpstr>Types of Monitoring and Review</vt:lpstr>
      <vt:lpstr>Monitoring and reporting program performance § 200.328</vt:lpstr>
      <vt:lpstr>Requirements for Pass-Through Entities  § 200.331</vt:lpstr>
      <vt:lpstr>Internal Controls  200.303</vt:lpstr>
      <vt:lpstr>Internal Controls (cont.) 200.303</vt:lpstr>
      <vt:lpstr>PowerPoint Presentation</vt:lpstr>
      <vt:lpstr>Audit Resolution</vt:lpstr>
      <vt:lpstr>Auditee Responsibilities</vt:lpstr>
      <vt:lpstr>Corrective Action Plan  2 C.F.R. 200.511(c)</vt:lpstr>
      <vt:lpstr>Cooperative Audit Resolution (CAROI)</vt:lpstr>
      <vt:lpstr>PowerPoint Presentation</vt:lpstr>
      <vt:lpstr>Programmatic Fiscal Requirements</vt:lpstr>
      <vt:lpstr>PowerPoint Presentation</vt:lpstr>
      <vt:lpstr>Programmatic Requirements</vt:lpstr>
      <vt:lpstr>PowerPoint Presentation</vt:lpstr>
      <vt:lpstr>Now What!?!</vt:lpstr>
      <vt:lpstr>QUESTIONS?</vt:lpstr>
      <vt:lpstr>~ Legal Disclaimer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2014-10-14T16:10:37Z</dcterms:created>
  <dcterms:modified xsi:type="dcterms:W3CDTF">2017-11-09T19:18:53Z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TC101671269990</vt:lpwstr>
  </property>
</Properties>
</file>